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notesMasterIdLst>
    <p:notesMasterId r:id="rId27"/>
  </p:notesMasterIdLst>
  <p:sldIdLst>
    <p:sldId id="349" r:id="rId2"/>
    <p:sldId id="393" r:id="rId3"/>
    <p:sldId id="394" r:id="rId4"/>
    <p:sldId id="395" r:id="rId5"/>
    <p:sldId id="396" r:id="rId6"/>
    <p:sldId id="397" r:id="rId7"/>
    <p:sldId id="398" r:id="rId8"/>
    <p:sldId id="399" r:id="rId9"/>
    <p:sldId id="403" r:id="rId10"/>
    <p:sldId id="402" r:id="rId11"/>
    <p:sldId id="409" r:id="rId12"/>
    <p:sldId id="401" r:id="rId13"/>
    <p:sldId id="408" r:id="rId14"/>
    <p:sldId id="407" r:id="rId15"/>
    <p:sldId id="406" r:id="rId16"/>
    <p:sldId id="404" r:id="rId17"/>
    <p:sldId id="400" r:id="rId18"/>
    <p:sldId id="414" r:id="rId19"/>
    <p:sldId id="413" r:id="rId20"/>
    <p:sldId id="415" r:id="rId21"/>
    <p:sldId id="412" r:id="rId22"/>
    <p:sldId id="411" r:id="rId23"/>
    <p:sldId id="417" r:id="rId24"/>
    <p:sldId id="410" r:id="rId25"/>
    <p:sldId id="322" r:id="rId2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C20"/>
    <a:srgbClr val="047F36"/>
    <a:srgbClr val="F864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0" autoAdjust="0"/>
    <p:restoredTop sz="85779" autoAdjust="0"/>
  </p:normalViewPr>
  <p:slideViewPr>
    <p:cSldViewPr snapToGrid="0">
      <p:cViewPr varScale="1">
        <p:scale>
          <a:sx n="74" d="100"/>
          <a:sy n="74" d="100"/>
        </p:scale>
        <p:origin x="1002"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7AC183-58E3-4FD5-8027-3B2C775F3217}" type="datetimeFigureOut">
              <a:rPr lang="fr-FR" smtClean="0"/>
              <a:pPr/>
              <a:t>03/06/2020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63D18C-1260-43E6-B932-FA94BFFADD36}" type="slidenum">
              <a:rPr lang="fr-FR" smtClean="0"/>
              <a:pPr/>
              <a:t>‹N°›</a:t>
            </a:fld>
            <a:endParaRPr lang="fr-FR"/>
          </a:p>
        </p:txBody>
      </p:sp>
    </p:spTree>
    <p:extLst>
      <p:ext uri="{BB962C8B-B14F-4D97-AF65-F5344CB8AC3E}">
        <p14:creationId xmlns:p14="http://schemas.microsoft.com/office/powerpoint/2010/main" val="1025448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963D18C-1260-43E6-B932-FA94BFFADD36}" type="slidenum">
              <a:rPr lang="fr-FR" smtClean="0"/>
              <a:pPr/>
              <a:t>25</a:t>
            </a:fld>
            <a:endParaRPr lang="fr-FR"/>
          </a:p>
        </p:txBody>
      </p:sp>
    </p:spTree>
    <p:extLst>
      <p:ext uri="{BB962C8B-B14F-4D97-AF65-F5344CB8AC3E}">
        <p14:creationId xmlns:p14="http://schemas.microsoft.com/office/powerpoint/2010/main" val="1197853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F5C626-C873-CA42-A6B1-994BFCCA51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BDFEB4F-D233-6A4E-AF26-DE5E29E6332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B6559AB-0C85-4446-8550-700F42DA3F4B}"/>
              </a:ext>
            </a:extLst>
          </p:cNvPr>
          <p:cNvSpPr>
            <a:spLocks noGrp="1"/>
          </p:cNvSpPr>
          <p:nvPr>
            <p:ph type="dt" sz="half" idx="10"/>
          </p:nvPr>
        </p:nvSpPr>
        <p:spPr/>
        <p:txBody>
          <a:bodyPr/>
          <a:lstStyle/>
          <a:p>
            <a:fld id="{A49EE0CC-82BE-45A0-A080-E6473813D589}" type="datetime1">
              <a:rPr lang="fr-FR" smtClean="0">
                <a:solidFill>
                  <a:prstClr val="black">
                    <a:tint val="75000"/>
                  </a:prstClr>
                </a:solidFill>
              </a:rPr>
              <a:pPr/>
              <a:t>03/06/2020</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BB3D3968-0CA0-F247-91D5-552640FB4E54}"/>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7FAD00CB-6751-B645-9DAD-1AFB557D2253}"/>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1458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3E40B0-30D6-4C47-BF30-FFF91B424EA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9DD8D82-0B47-FF4F-BD58-D1B946C3EF3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D3ADCC2-4D54-E349-B605-977B1BAD9DD1}"/>
              </a:ext>
            </a:extLst>
          </p:cNvPr>
          <p:cNvSpPr>
            <a:spLocks noGrp="1"/>
          </p:cNvSpPr>
          <p:nvPr>
            <p:ph type="dt" sz="half" idx="10"/>
          </p:nvPr>
        </p:nvSpPr>
        <p:spPr/>
        <p:txBody>
          <a:bodyPr/>
          <a:lstStyle/>
          <a:p>
            <a:fld id="{81E161DD-C54A-48BC-B8DC-3102EB481A71}" type="datetime1">
              <a:rPr lang="fr-FR" smtClean="0">
                <a:solidFill>
                  <a:prstClr val="black">
                    <a:tint val="75000"/>
                  </a:prstClr>
                </a:solidFill>
              </a:rPr>
              <a:pPr/>
              <a:t>03/06/2020</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20CEF1AD-196D-4B42-8FC1-F331C1397281}"/>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A16809FB-791C-1A49-A835-E85A18876371}"/>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3970224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1ABCDB5-6058-8947-B662-AC1DCB7C75D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27CA60AD-DB56-9B4F-B0C3-3F551DFBC07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83A7DA-37E5-2947-AF1D-4FEDA82CDBF4}"/>
              </a:ext>
            </a:extLst>
          </p:cNvPr>
          <p:cNvSpPr>
            <a:spLocks noGrp="1"/>
          </p:cNvSpPr>
          <p:nvPr>
            <p:ph type="dt" sz="half" idx="10"/>
          </p:nvPr>
        </p:nvSpPr>
        <p:spPr/>
        <p:txBody>
          <a:bodyPr/>
          <a:lstStyle/>
          <a:p>
            <a:fld id="{E338235E-CBBC-4536-AAFA-036F012E999C}" type="datetime1">
              <a:rPr lang="fr-FR" smtClean="0">
                <a:solidFill>
                  <a:prstClr val="black">
                    <a:tint val="75000"/>
                  </a:prstClr>
                </a:solidFill>
              </a:rPr>
              <a:pPr/>
              <a:t>03/06/2020</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2A71A630-AC32-7A4F-B845-F7B653580B78}"/>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0E6FC8C5-9DF1-2D4C-96C9-021AFF875DCA}"/>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1872993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F4946DE-E234-234D-8519-ADE96E1A68E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0B642C0-4881-DE49-86AE-2C169C19428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E802A06-7ADC-AA4A-95A9-91919163FF3C}"/>
              </a:ext>
            </a:extLst>
          </p:cNvPr>
          <p:cNvSpPr>
            <a:spLocks noGrp="1"/>
          </p:cNvSpPr>
          <p:nvPr>
            <p:ph type="dt" sz="half" idx="10"/>
          </p:nvPr>
        </p:nvSpPr>
        <p:spPr/>
        <p:txBody>
          <a:bodyPr/>
          <a:lstStyle/>
          <a:p>
            <a:fld id="{F69B8371-1A5D-44E2-B1E6-566B69893EC6}" type="datetime1">
              <a:rPr lang="fr-FR" smtClean="0">
                <a:solidFill>
                  <a:prstClr val="black">
                    <a:tint val="75000"/>
                  </a:prstClr>
                </a:solidFill>
              </a:rPr>
              <a:pPr/>
              <a:t>03/06/2020</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AA7F447E-663A-E24A-9EC6-94045B4723CD}"/>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40327F18-7ED7-2D4D-9148-3CF5C5AAE90E}"/>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4093562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055494-7DA9-084B-8462-C440995AEB90}"/>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962BD83-8C0B-C044-8D7F-87B666A97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EE22E56-404C-7046-BAA6-3EFA9A9B5171}"/>
              </a:ext>
            </a:extLst>
          </p:cNvPr>
          <p:cNvSpPr>
            <a:spLocks noGrp="1"/>
          </p:cNvSpPr>
          <p:nvPr>
            <p:ph type="dt" sz="half" idx="10"/>
          </p:nvPr>
        </p:nvSpPr>
        <p:spPr/>
        <p:txBody>
          <a:bodyPr/>
          <a:lstStyle/>
          <a:p>
            <a:fld id="{534F7140-EEF5-479C-B492-825DE010A77B}" type="datetime1">
              <a:rPr lang="fr-FR" smtClean="0">
                <a:solidFill>
                  <a:prstClr val="black">
                    <a:tint val="75000"/>
                  </a:prstClr>
                </a:solidFill>
              </a:rPr>
              <a:pPr/>
              <a:t>03/06/2020</a:t>
            </a:fld>
            <a:endParaRPr lang="fr-FR">
              <a:solidFill>
                <a:prstClr val="black">
                  <a:tint val="75000"/>
                </a:prstClr>
              </a:solidFill>
            </a:endParaRPr>
          </a:p>
        </p:txBody>
      </p:sp>
      <p:sp>
        <p:nvSpPr>
          <p:cNvPr id="5" name="Espace réservé du pied de page 4">
            <a:extLst>
              <a:ext uri="{FF2B5EF4-FFF2-40B4-BE49-F238E27FC236}">
                <a16:creationId xmlns:a16="http://schemas.microsoft.com/office/drawing/2014/main" id="{6A2A7627-3F8B-A847-B833-A00F98B22536}"/>
              </a:ext>
            </a:extLst>
          </p:cNvPr>
          <p:cNvSpPr>
            <a:spLocks noGrp="1"/>
          </p:cNvSpPr>
          <p:nvPr>
            <p:ph type="ftr" sz="quarter" idx="11"/>
          </p:nvPr>
        </p:nvSpPr>
        <p:spPr/>
        <p:txBody>
          <a:bodyPr/>
          <a:lstStyle/>
          <a:p>
            <a:endParaRPr lang="fr-FR">
              <a:solidFill>
                <a:prstClr val="black">
                  <a:tint val="75000"/>
                </a:prstClr>
              </a:solidFill>
            </a:endParaRPr>
          </a:p>
        </p:txBody>
      </p:sp>
      <p:sp>
        <p:nvSpPr>
          <p:cNvPr id="6" name="Espace réservé du numéro de diapositive 5">
            <a:extLst>
              <a:ext uri="{FF2B5EF4-FFF2-40B4-BE49-F238E27FC236}">
                <a16:creationId xmlns:a16="http://schemas.microsoft.com/office/drawing/2014/main" id="{336E9BBE-FB0A-3344-ADC7-8D640111CDA0}"/>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1010221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67EE74-D840-3C46-8CE8-2C3996A8EDA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D76513F9-03F2-1F43-AF76-4B7E57E05F9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1DEA4AF-7C80-9441-9709-0BFB909FD30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2307A51-147E-1147-9198-EE82A185901D}"/>
              </a:ext>
            </a:extLst>
          </p:cNvPr>
          <p:cNvSpPr>
            <a:spLocks noGrp="1"/>
          </p:cNvSpPr>
          <p:nvPr>
            <p:ph type="dt" sz="half" idx="10"/>
          </p:nvPr>
        </p:nvSpPr>
        <p:spPr/>
        <p:txBody>
          <a:bodyPr/>
          <a:lstStyle/>
          <a:p>
            <a:fld id="{5CC7277F-FE8F-4AD3-AA2B-0EA514722CEA}" type="datetime1">
              <a:rPr lang="fr-FR" smtClean="0">
                <a:solidFill>
                  <a:prstClr val="black">
                    <a:tint val="75000"/>
                  </a:prstClr>
                </a:solidFill>
              </a:rPr>
              <a:pPr/>
              <a:t>03/06/2020</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A317B5DF-6AFF-5C49-81BE-1228CF3CF1D7}"/>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58C80D06-718C-834D-B218-09AB4FE16594}"/>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3094382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368ADC-15BB-4D4C-B0C2-ECB58D3DD868}"/>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2128D17B-1D18-444D-BBCD-882CA5E252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54A5CBD3-C280-2048-8B8A-D639E01411E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C25C710B-59DC-2145-BC4D-0918DE238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82BC45CA-CB9F-9243-84D2-1BA26641BDF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A68D312-E112-624B-840E-A8EB23A012DF}"/>
              </a:ext>
            </a:extLst>
          </p:cNvPr>
          <p:cNvSpPr>
            <a:spLocks noGrp="1"/>
          </p:cNvSpPr>
          <p:nvPr>
            <p:ph type="dt" sz="half" idx="10"/>
          </p:nvPr>
        </p:nvSpPr>
        <p:spPr/>
        <p:txBody>
          <a:bodyPr/>
          <a:lstStyle/>
          <a:p>
            <a:fld id="{DEB98C4E-FF80-4E42-8BA6-0403C608D941}" type="datetime1">
              <a:rPr lang="fr-FR" smtClean="0">
                <a:solidFill>
                  <a:prstClr val="black">
                    <a:tint val="75000"/>
                  </a:prstClr>
                </a:solidFill>
              </a:rPr>
              <a:pPr/>
              <a:t>03/06/2020</a:t>
            </a:fld>
            <a:endParaRPr lang="fr-FR">
              <a:solidFill>
                <a:prstClr val="black">
                  <a:tint val="75000"/>
                </a:prstClr>
              </a:solidFill>
            </a:endParaRPr>
          </a:p>
        </p:txBody>
      </p:sp>
      <p:sp>
        <p:nvSpPr>
          <p:cNvPr id="8" name="Espace réservé du pied de page 7">
            <a:extLst>
              <a:ext uri="{FF2B5EF4-FFF2-40B4-BE49-F238E27FC236}">
                <a16:creationId xmlns:a16="http://schemas.microsoft.com/office/drawing/2014/main" id="{19D1C657-2894-0642-975C-2A37FC1D8398}"/>
              </a:ext>
            </a:extLst>
          </p:cNvPr>
          <p:cNvSpPr>
            <a:spLocks noGrp="1"/>
          </p:cNvSpPr>
          <p:nvPr>
            <p:ph type="ftr" sz="quarter" idx="11"/>
          </p:nvPr>
        </p:nvSpPr>
        <p:spPr/>
        <p:txBody>
          <a:bodyPr/>
          <a:lstStyle/>
          <a:p>
            <a:endParaRPr lang="fr-FR">
              <a:solidFill>
                <a:prstClr val="black">
                  <a:tint val="75000"/>
                </a:prstClr>
              </a:solidFill>
            </a:endParaRPr>
          </a:p>
        </p:txBody>
      </p:sp>
      <p:sp>
        <p:nvSpPr>
          <p:cNvPr id="9" name="Espace réservé du numéro de diapositive 8">
            <a:extLst>
              <a:ext uri="{FF2B5EF4-FFF2-40B4-BE49-F238E27FC236}">
                <a16:creationId xmlns:a16="http://schemas.microsoft.com/office/drawing/2014/main" id="{B2D039B6-63BF-2C4F-8C28-D4420EC3F7CC}"/>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2128060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499D8A-D1FF-D44B-9305-7924025F148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502E261-5C0C-164A-9036-0F7A553DABE6}"/>
              </a:ext>
            </a:extLst>
          </p:cNvPr>
          <p:cNvSpPr>
            <a:spLocks noGrp="1"/>
          </p:cNvSpPr>
          <p:nvPr>
            <p:ph type="dt" sz="half" idx="10"/>
          </p:nvPr>
        </p:nvSpPr>
        <p:spPr/>
        <p:txBody>
          <a:bodyPr/>
          <a:lstStyle/>
          <a:p>
            <a:fld id="{7E8D808A-C45F-4151-B223-E8B3A963B38D}" type="datetime1">
              <a:rPr lang="fr-FR" smtClean="0">
                <a:solidFill>
                  <a:prstClr val="black">
                    <a:tint val="75000"/>
                  </a:prstClr>
                </a:solidFill>
              </a:rPr>
              <a:pPr/>
              <a:t>03/06/2020</a:t>
            </a:fld>
            <a:endParaRPr lang="fr-FR">
              <a:solidFill>
                <a:prstClr val="black">
                  <a:tint val="75000"/>
                </a:prstClr>
              </a:solidFill>
            </a:endParaRPr>
          </a:p>
        </p:txBody>
      </p:sp>
      <p:sp>
        <p:nvSpPr>
          <p:cNvPr id="4" name="Espace réservé du pied de page 3">
            <a:extLst>
              <a:ext uri="{FF2B5EF4-FFF2-40B4-BE49-F238E27FC236}">
                <a16:creationId xmlns:a16="http://schemas.microsoft.com/office/drawing/2014/main" id="{D9578D60-6F65-1643-A707-63C5F39E73CB}"/>
              </a:ext>
            </a:extLst>
          </p:cNvPr>
          <p:cNvSpPr>
            <a:spLocks noGrp="1"/>
          </p:cNvSpPr>
          <p:nvPr>
            <p:ph type="ftr" sz="quarter" idx="11"/>
          </p:nvPr>
        </p:nvSpPr>
        <p:spPr/>
        <p:txBody>
          <a:bodyPr/>
          <a:lstStyle/>
          <a:p>
            <a:endParaRPr lang="fr-FR">
              <a:solidFill>
                <a:prstClr val="black">
                  <a:tint val="75000"/>
                </a:prstClr>
              </a:solidFill>
            </a:endParaRPr>
          </a:p>
        </p:txBody>
      </p:sp>
      <p:sp>
        <p:nvSpPr>
          <p:cNvPr id="5" name="Espace réservé du numéro de diapositive 4">
            <a:extLst>
              <a:ext uri="{FF2B5EF4-FFF2-40B4-BE49-F238E27FC236}">
                <a16:creationId xmlns:a16="http://schemas.microsoft.com/office/drawing/2014/main" id="{8A419A2C-EBCF-6841-8A51-184855D4C2AD}"/>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147635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B7036C5-B305-B743-B292-8D6DAD334A8D}"/>
              </a:ext>
            </a:extLst>
          </p:cNvPr>
          <p:cNvSpPr>
            <a:spLocks noGrp="1"/>
          </p:cNvSpPr>
          <p:nvPr>
            <p:ph type="dt" sz="half" idx="10"/>
          </p:nvPr>
        </p:nvSpPr>
        <p:spPr/>
        <p:txBody>
          <a:bodyPr/>
          <a:lstStyle/>
          <a:p>
            <a:fld id="{8929B434-7C98-4195-96CC-E7EF2E454245}" type="datetime1">
              <a:rPr lang="fr-FR" smtClean="0">
                <a:solidFill>
                  <a:prstClr val="black">
                    <a:tint val="75000"/>
                  </a:prstClr>
                </a:solidFill>
              </a:rPr>
              <a:pPr/>
              <a:t>03/06/2020</a:t>
            </a:fld>
            <a:endParaRPr lang="fr-FR">
              <a:solidFill>
                <a:prstClr val="black">
                  <a:tint val="75000"/>
                </a:prstClr>
              </a:solidFill>
            </a:endParaRPr>
          </a:p>
        </p:txBody>
      </p:sp>
      <p:sp>
        <p:nvSpPr>
          <p:cNvPr id="3" name="Espace réservé du pied de page 2">
            <a:extLst>
              <a:ext uri="{FF2B5EF4-FFF2-40B4-BE49-F238E27FC236}">
                <a16:creationId xmlns:a16="http://schemas.microsoft.com/office/drawing/2014/main" id="{FB65CFCC-3390-9445-8170-E686D4C8CF3F}"/>
              </a:ext>
            </a:extLst>
          </p:cNvPr>
          <p:cNvSpPr>
            <a:spLocks noGrp="1"/>
          </p:cNvSpPr>
          <p:nvPr>
            <p:ph type="ftr" sz="quarter" idx="11"/>
          </p:nvPr>
        </p:nvSpPr>
        <p:spPr/>
        <p:txBody>
          <a:bodyPr/>
          <a:lstStyle/>
          <a:p>
            <a:endParaRPr lang="fr-FR">
              <a:solidFill>
                <a:prstClr val="black">
                  <a:tint val="75000"/>
                </a:prstClr>
              </a:solidFill>
            </a:endParaRPr>
          </a:p>
        </p:txBody>
      </p:sp>
      <p:sp>
        <p:nvSpPr>
          <p:cNvPr id="4" name="Espace réservé du numéro de diapositive 3">
            <a:extLst>
              <a:ext uri="{FF2B5EF4-FFF2-40B4-BE49-F238E27FC236}">
                <a16:creationId xmlns:a16="http://schemas.microsoft.com/office/drawing/2014/main" id="{4DC38354-07F1-5F43-9D85-0E3C265A07EA}"/>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233406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5CC603-3E58-6C4A-A0D0-E93E2E5B91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0FBDD543-A69C-ED45-8381-3BCBE9054F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CFFF27F7-EE88-304A-A0A8-A8E414DF9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F0F05F9-AE63-334E-9F88-80CA80411951}"/>
              </a:ext>
            </a:extLst>
          </p:cNvPr>
          <p:cNvSpPr>
            <a:spLocks noGrp="1"/>
          </p:cNvSpPr>
          <p:nvPr>
            <p:ph type="dt" sz="half" idx="10"/>
          </p:nvPr>
        </p:nvSpPr>
        <p:spPr/>
        <p:txBody>
          <a:bodyPr/>
          <a:lstStyle/>
          <a:p>
            <a:fld id="{4024A1A8-7323-4813-8DB6-71BD2E087600}" type="datetime1">
              <a:rPr lang="fr-FR" smtClean="0">
                <a:solidFill>
                  <a:prstClr val="black">
                    <a:tint val="75000"/>
                  </a:prstClr>
                </a:solidFill>
              </a:rPr>
              <a:pPr/>
              <a:t>03/06/2020</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E318B915-6EED-674C-8428-AA575DD35ADD}"/>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D6BF3136-6CF0-924D-90B6-3A43809556F7}"/>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131425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62A411-22BF-A04D-B806-93D7BE5379C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DC39851-5C1B-AC40-8B5F-7A09077F9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8E976E5-3B2C-3540-9577-1DCF5B0AA4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A694087-52A5-5D44-92ED-B923BEC728A1}"/>
              </a:ext>
            </a:extLst>
          </p:cNvPr>
          <p:cNvSpPr>
            <a:spLocks noGrp="1"/>
          </p:cNvSpPr>
          <p:nvPr>
            <p:ph type="dt" sz="half" idx="10"/>
          </p:nvPr>
        </p:nvSpPr>
        <p:spPr/>
        <p:txBody>
          <a:bodyPr/>
          <a:lstStyle/>
          <a:p>
            <a:fld id="{CE724BFB-F52E-42A5-A5A6-6B2E2575C4AF}" type="datetime1">
              <a:rPr lang="fr-FR" smtClean="0">
                <a:solidFill>
                  <a:prstClr val="black">
                    <a:tint val="75000"/>
                  </a:prstClr>
                </a:solidFill>
              </a:rPr>
              <a:pPr/>
              <a:t>03/06/2020</a:t>
            </a:fld>
            <a:endParaRPr lang="fr-FR">
              <a:solidFill>
                <a:prstClr val="black">
                  <a:tint val="75000"/>
                </a:prstClr>
              </a:solidFill>
            </a:endParaRPr>
          </a:p>
        </p:txBody>
      </p:sp>
      <p:sp>
        <p:nvSpPr>
          <p:cNvPr id="6" name="Espace réservé du pied de page 5">
            <a:extLst>
              <a:ext uri="{FF2B5EF4-FFF2-40B4-BE49-F238E27FC236}">
                <a16:creationId xmlns:a16="http://schemas.microsoft.com/office/drawing/2014/main" id="{A1F6208B-5055-1648-AD84-A634110A4159}"/>
              </a:ext>
            </a:extLst>
          </p:cNvPr>
          <p:cNvSpPr>
            <a:spLocks noGrp="1"/>
          </p:cNvSpPr>
          <p:nvPr>
            <p:ph type="ftr" sz="quarter" idx="11"/>
          </p:nvPr>
        </p:nvSpPr>
        <p:spPr/>
        <p:txBody>
          <a:bodyPr/>
          <a:lstStyle/>
          <a:p>
            <a:endParaRPr lang="fr-FR">
              <a:solidFill>
                <a:prstClr val="black">
                  <a:tint val="75000"/>
                </a:prstClr>
              </a:solidFill>
            </a:endParaRPr>
          </a:p>
        </p:txBody>
      </p:sp>
      <p:sp>
        <p:nvSpPr>
          <p:cNvPr id="7" name="Espace réservé du numéro de diapositive 6">
            <a:extLst>
              <a:ext uri="{FF2B5EF4-FFF2-40B4-BE49-F238E27FC236}">
                <a16:creationId xmlns:a16="http://schemas.microsoft.com/office/drawing/2014/main" id="{B3A90417-9BD1-614E-BC6E-BE80E493A2FB}"/>
              </a:ext>
            </a:extLst>
          </p:cNvPr>
          <p:cNvSpPr>
            <a:spLocks noGrp="1"/>
          </p:cNvSpPr>
          <p:nvPr>
            <p:ph type="sldNum" sz="quarter" idx="12"/>
          </p:nvPr>
        </p:nvSpPr>
        <p:spPr/>
        <p:txBody>
          <a:bodyPr/>
          <a:lstStyle/>
          <a:p>
            <a:fld id="{35A2A842-2F31-40CA-9D52-57595D759391}" type="slidenum">
              <a:rPr lang="fr-FR" smtClean="0"/>
              <a:pPr/>
              <a:t>‹N°›</a:t>
            </a:fld>
            <a:endParaRPr lang="fr-FR"/>
          </a:p>
        </p:txBody>
      </p:sp>
    </p:spTree>
    <p:extLst>
      <p:ext uri="{BB962C8B-B14F-4D97-AF65-F5344CB8AC3E}">
        <p14:creationId xmlns:p14="http://schemas.microsoft.com/office/powerpoint/2010/main" val="3001225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AB31CA4-007D-DC43-B81C-392845EE37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532CB8C-575E-9340-8FF6-296DA4A56E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C1874D7-6D23-3A49-863F-C8A22816AC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CF7F6-A936-41C0-860A-68C25D77DFDE}" type="datetime1">
              <a:rPr lang="fr-FR" smtClean="0"/>
              <a:pPr/>
              <a:t>03/06/2020</a:t>
            </a:fld>
            <a:endParaRPr lang="fr-FR"/>
          </a:p>
        </p:txBody>
      </p:sp>
      <p:sp>
        <p:nvSpPr>
          <p:cNvPr id="5" name="Espace réservé du pied de page 4">
            <a:extLst>
              <a:ext uri="{FF2B5EF4-FFF2-40B4-BE49-F238E27FC236}">
                <a16:creationId xmlns:a16="http://schemas.microsoft.com/office/drawing/2014/main" id="{E2AC755E-4623-4C43-BD1B-0E1ACC454F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B13F222-7370-6048-951E-7FCA1972F5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D5B2C-E744-4D42-AFCF-AA837A981CED}" type="slidenum">
              <a:rPr lang="fr-FR" smtClean="0"/>
              <a:pPr/>
              <a:t>‹N°›</a:t>
            </a:fld>
            <a:endParaRPr lang="fr-FR"/>
          </a:p>
        </p:txBody>
      </p:sp>
    </p:spTree>
    <p:extLst>
      <p:ext uri="{BB962C8B-B14F-4D97-AF65-F5344CB8AC3E}">
        <p14:creationId xmlns:p14="http://schemas.microsoft.com/office/powerpoint/2010/main" val="215345902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ANNEXE%20V.docx"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ANNEXE%20V.docx"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DECISION%20PROCESSUS%202015.pdf" TargetMode="External"/><Relationship Id="rId3" Type="http://schemas.openxmlformats.org/officeDocument/2006/relationships/image" Target="../media/image2.png"/><Relationship Id="rId7" Type="http://schemas.openxmlformats.org/officeDocument/2006/relationships/hyperlink" Target="DECISION%20AGA1%202019.pdf"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hyperlink" Target="arret&#233;%20067%20portant%20certification%20des%20a&#233;rodromes.pdf" TargetMode="External"/><Relationship Id="rId5" Type="http://schemas.openxmlformats.org/officeDocument/2006/relationships/hyperlink" Target="DECRET%20PORTANT%20CERTIFICATION%20AU%20NIGER.pdf" TargetMode="External"/><Relationship Id="rId4" Type="http://schemas.openxmlformats.org/officeDocument/2006/relationships/hyperlink" Target="ARTICLE130.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SUIVI%20DU%20PAC%20DE%20CERTIFICATION%20%2014052020.docx"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ANNEXE%20III.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A296B64F-51CD-D848-9158-D5CDD2D86F76}"/>
              </a:ext>
            </a:extLst>
          </p:cNvPr>
          <p:cNvPicPr>
            <a:picLocks noChangeAspect="1"/>
          </p:cNvPicPr>
          <p:nvPr/>
        </p:nvPicPr>
        <p:blipFill rotWithShape="1">
          <a:blip r:embed="rId2">
            <a:alphaModFix amt="19000"/>
            <a:extLst>
              <a:ext uri="{28A0092B-C50C-407E-A947-70E740481C1C}">
                <a14:useLocalDpi xmlns:a14="http://schemas.microsoft.com/office/drawing/2010/main" val="0"/>
              </a:ext>
            </a:extLst>
          </a:blip>
          <a:srcRect t="23485" b="32033"/>
          <a:stretch/>
        </p:blipFill>
        <p:spPr>
          <a:xfrm>
            <a:off x="0" y="3755802"/>
            <a:ext cx="12206288" cy="3102198"/>
          </a:xfrm>
          <a:prstGeom prst="rect">
            <a:avLst/>
          </a:prstGeom>
        </p:spPr>
      </p:pic>
      <p:sp>
        <p:nvSpPr>
          <p:cNvPr id="4" name="Rectangle 3"/>
          <p:cNvSpPr/>
          <p:nvPr/>
        </p:nvSpPr>
        <p:spPr>
          <a:xfrm>
            <a:off x="0" y="2135981"/>
            <a:ext cx="11616744" cy="1998176"/>
          </a:xfrm>
          <a:prstGeom prst="rect">
            <a:avLst/>
          </a:prstGeom>
          <a:noFill/>
        </p:spPr>
        <p:txBody>
          <a:bodyPr wrap="square" lIns="91440" tIns="45720" rIns="91440" bIns="45720">
            <a:spAutoFit/>
          </a:bodyPr>
          <a:lstStyle/>
          <a:p>
            <a:pPr algn="ctr">
              <a:lnSpc>
                <a:spcPct val="150000"/>
              </a:lnSpc>
            </a:pPr>
            <a:r>
              <a:rPr lang="fr-FR" sz="4400" b="1" dirty="0">
                <a:ln w="22225">
                  <a:solidFill>
                    <a:schemeClr val="accent2"/>
                  </a:solidFill>
                  <a:prstDash val="solid"/>
                </a:ln>
                <a:solidFill>
                  <a:srgbClr val="F47C20"/>
                </a:solidFill>
                <a:latin typeface="Helvetica" pitchFamily="2" charset="0"/>
              </a:rPr>
              <a:t>LANCEMENT DE LA DEUXIEME PHASE DE CERTIFICATION DE L’AIDH</a:t>
            </a:r>
            <a:endParaRPr lang="fr-FR" sz="4400" b="1" dirty="0">
              <a:ln w="11430"/>
              <a:solidFill>
                <a:srgbClr val="F47C20"/>
              </a:solidFill>
              <a:effectLst>
                <a:outerShdw blurRad="50800" dist="39000" dir="5460000" algn="tl">
                  <a:srgbClr val="000000">
                    <a:alpha val="38000"/>
                  </a:srgbClr>
                </a:outerShdw>
                <a:reflection blurRad="6350" stA="55000" endA="300" endPos="45500" dir="5400000" sy="-100000" algn="bl" rotWithShape="0"/>
              </a:effectLst>
              <a:latin typeface="Helvetica" pitchFamily="2" charset="0"/>
            </a:endParaRPr>
          </a:p>
        </p:txBody>
      </p:sp>
      <p:pic>
        <p:nvPicPr>
          <p:cNvPr id="10" name="Image 9">
            <a:extLst>
              <a:ext uri="{FF2B5EF4-FFF2-40B4-BE49-F238E27FC236}">
                <a16:creationId xmlns:a16="http://schemas.microsoft.com/office/drawing/2014/main" id="{D2496AB6-7281-6848-B0C8-ADF85D55B67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pic>
        <p:nvPicPr>
          <p:cNvPr id="6" name="Image 5">
            <a:extLst>
              <a:ext uri="{FF2B5EF4-FFF2-40B4-BE49-F238E27FC236}">
                <a16:creationId xmlns:a16="http://schemas.microsoft.com/office/drawing/2014/main" id="{CF4B4C32-84E5-F743-894D-CA6D162A634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325" y="238471"/>
            <a:ext cx="2200275" cy="1314757"/>
          </a:xfrm>
          <a:prstGeom prst="rect">
            <a:avLst/>
          </a:prstGeom>
          <a:solidFill>
            <a:srgbClr val="047F36"/>
          </a:solidFill>
        </p:spPr>
      </p:pic>
      <p:sp>
        <p:nvSpPr>
          <p:cNvPr id="3" name="ZoneTexte 2">
            <a:extLst>
              <a:ext uri="{FF2B5EF4-FFF2-40B4-BE49-F238E27FC236}">
                <a16:creationId xmlns:a16="http://schemas.microsoft.com/office/drawing/2014/main" id="{A5DF01C5-A68B-2F45-B865-BEF9B3A5AC08}"/>
              </a:ext>
            </a:extLst>
          </p:cNvPr>
          <p:cNvSpPr txBox="1"/>
          <p:nvPr/>
        </p:nvSpPr>
        <p:spPr>
          <a:xfrm>
            <a:off x="314325" y="5603866"/>
            <a:ext cx="5781675" cy="1015663"/>
          </a:xfrm>
          <a:prstGeom prst="rect">
            <a:avLst/>
          </a:prstGeom>
          <a:noFill/>
        </p:spPr>
        <p:txBody>
          <a:bodyPr wrap="square" rtlCol="0">
            <a:spAutoFit/>
          </a:bodyPr>
          <a:lstStyle/>
          <a:p>
            <a:r>
              <a:rPr lang="fr-FR" sz="2000" b="1" dirty="0">
                <a:latin typeface="Helvetica" pitchFamily="2" charset="0"/>
              </a:rPr>
              <a:t>Présenté par ISSA ADO ISSOUFOU</a:t>
            </a:r>
          </a:p>
          <a:p>
            <a:r>
              <a:rPr lang="fr-FR" sz="2000" b="1" dirty="0">
                <a:latin typeface="Helvetica" pitchFamily="2" charset="0"/>
              </a:rPr>
              <a:t>DNAA</a:t>
            </a:r>
          </a:p>
          <a:p>
            <a:r>
              <a:rPr lang="fr-FR" sz="2000" b="1" dirty="0">
                <a:latin typeface="Helvetica" pitchFamily="2" charset="0"/>
              </a:rPr>
              <a:t>ANAC Niger</a:t>
            </a:r>
          </a:p>
        </p:txBody>
      </p:sp>
    </p:spTree>
    <p:extLst>
      <p:ext uri="{BB962C8B-B14F-4D97-AF65-F5344CB8AC3E}">
        <p14:creationId xmlns:p14="http://schemas.microsoft.com/office/powerpoint/2010/main" val="775039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9</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08864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898C4F43-E704-4EF9-BBC4-020A57D8203C}"/>
              </a:ext>
            </a:extLst>
          </p:cNvPr>
          <p:cNvSpPr>
            <a:spLocks noGrp="1"/>
          </p:cNvSpPr>
          <p:nvPr>
            <p:ph type="title"/>
          </p:nvPr>
        </p:nvSpPr>
        <p:spPr>
          <a:xfrm>
            <a:off x="1" y="136525"/>
            <a:ext cx="10769912" cy="855513"/>
          </a:xfrm>
        </p:spPr>
        <p:txBody>
          <a:bodyPr>
            <a:normAutofit/>
          </a:bodyPr>
          <a:lstStyle/>
          <a:p>
            <a:pPr marL="857250" lvl="0" indent="-857250" algn="ctr">
              <a:buFont typeface="+mj-lt"/>
              <a:buAutoNum type="romanUcPeriod"/>
            </a:pPr>
            <a:r>
              <a:rPr lang="fr-FR" sz="3200" b="1" dirty="0">
                <a:solidFill>
                  <a:srgbClr val="BE582B"/>
                </a:solidFill>
                <a:latin typeface="Helvetica" panose="020B0604020202020204" pitchFamily="34" charset="0"/>
                <a:ea typeface="Baskerville SemiBold" charset="0"/>
                <a:cs typeface="Helvetica" panose="020B0604020202020204" pitchFamily="34" charset="0"/>
              </a:rPr>
              <a:t>Expression d’intérêt du postulant (suite)</a:t>
            </a:r>
          </a:p>
        </p:txBody>
      </p:sp>
      <p:sp>
        <p:nvSpPr>
          <p:cNvPr id="10" name="Espace réservé du contenu 2">
            <a:extLst>
              <a:ext uri="{FF2B5EF4-FFF2-40B4-BE49-F238E27FC236}">
                <a16:creationId xmlns:a16="http://schemas.microsoft.com/office/drawing/2014/main" id="{B0C5334D-46E6-4472-8ECD-1F8419D47AD0}"/>
              </a:ext>
            </a:extLst>
          </p:cNvPr>
          <p:cNvSpPr>
            <a:spLocks noGrp="1"/>
          </p:cNvSpPr>
          <p:nvPr>
            <p:ph idx="1"/>
          </p:nvPr>
        </p:nvSpPr>
        <p:spPr>
          <a:xfrm>
            <a:off x="203199" y="1203991"/>
            <a:ext cx="11353799" cy="5237449"/>
          </a:xfrm>
        </p:spPr>
        <p:txBody>
          <a:bodyPr>
            <a:normAutofit/>
          </a:bodyPr>
          <a:lstStyle/>
          <a:p>
            <a:pPr algn="just">
              <a:lnSpc>
                <a:spcPct val="150000"/>
              </a:lnSpc>
              <a:buClr>
                <a:schemeClr val="accent2"/>
              </a:buClr>
              <a:buFont typeface="Wingdings" panose="05000000000000000000" pitchFamily="2" charset="2"/>
              <a:buChar char="Ø"/>
            </a:pPr>
            <a:r>
              <a:rPr lang="fr-FR" sz="2000" dirty="0">
                <a:latin typeface="Helvetica" panose="020B0604020202020204" pitchFamily="34" charset="0"/>
                <a:ea typeface="Baskerville" charset="0"/>
                <a:cs typeface="Helvetica" panose="020B0604020202020204" pitchFamily="34" charset="0"/>
              </a:rPr>
              <a:t>Si le résultat de cette évaluation est négatif, il ne sera pas nécessaire de poursuivre le processus. Le postulant en sera avisé par courrier dans un délai de trente (30) jours après avoir pris la décision. L’ANAC-Niger classera une copie du formulaire.</a:t>
            </a:r>
          </a:p>
          <a:p>
            <a:pPr algn="just">
              <a:lnSpc>
                <a:spcPct val="150000"/>
              </a:lnSpc>
              <a:buClr>
                <a:schemeClr val="accent2"/>
              </a:buClr>
              <a:buFont typeface="Wingdings" panose="05000000000000000000" pitchFamily="2" charset="2"/>
              <a:buChar char="Ø"/>
            </a:pPr>
            <a:r>
              <a:rPr lang="fr-FR" sz="2000" dirty="0">
                <a:latin typeface="Helvetica" panose="020B0604020202020204" pitchFamily="34" charset="0"/>
                <a:ea typeface="Baskerville" charset="0"/>
                <a:cs typeface="Helvetica" panose="020B0604020202020204" pitchFamily="34" charset="0"/>
              </a:rPr>
              <a:t>Si le résultat de l’évaluation est positif, l’ANAC-Niger avise par écrit  le postulant l’invitant à soumettre une demande formelle de certificat d’aérodrome. En plus de cette réponse, L’ANAC-Niger fournit au postulant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le formulaire de demande de certificat prescrit (</a:t>
            </a:r>
            <a:r>
              <a:rPr lang="fr-FR" sz="2000" b="1" dirty="0">
                <a:latin typeface="Helvetica" panose="020B0604020202020204" pitchFamily="34" charset="0"/>
                <a:ea typeface="Baskerville" charset="0"/>
                <a:cs typeface="Helvetica" panose="020B0604020202020204" pitchFamily="34" charset="0"/>
                <a:hlinkClick r:id="rId4" action="ppaction://hlinkfile"/>
              </a:rPr>
              <a:t>voir annexe 5</a:t>
            </a:r>
            <a:r>
              <a:rPr lang="fr-FR" sz="2000" dirty="0">
                <a:latin typeface="Helvetica" panose="020B0604020202020204" pitchFamily="34" charset="0"/>
                <a:ea typeface="Baskerville" charset="0"/>
                <a:cs typeface="Helvetica" panose="020B0604020202020204" pitchFamily="34" charset="0"/>
              </a:rPr>
              <a:t>);</a:t>
            </a:r>
          </a:p>
          <a:p>
            <a:pPr lvl="1" algn="just">
              <a:lnSpc>
                <a:spcPct val="150000"/>
              </a:lnSpc>
              <a:buFont typeface="Arial" charset="0"/>
              <a:buChar char="•"/>
            </a:pPr>
            <a:r>
              <a:rPr lang="fr-FR" sz="2000" dirty="0">
                <a:solidFill>
                  <a:schemeClr val="tx1"/>
                </a:solidFill>
                <a:latin typeface="Helvetica" panose="020B0604020202020204" pitchFamily="34" charset="0"/>
                <a:ea typeface="Baskerville" charset="0"/>
                <a:cs typeface="Helvetica" panose="020B0604020202020204" pitchFamily="34" charset="0"/>
              </a:rPr>
              <a:t>un</a:t>
            </a:r>
            <a:r>
              <a:rPr lang="fr-FR" sz="2000" dirty="0">
                <a:latin typeface="Helvetica" panose="020B0604020202020204" pitchFamily="34" charset="0"/>
                <a:ea typeface="Baskerville" charset="0"/>
                <a:cs typeface="Helvetica" panose="020B0604020202020204" pitchFamily="34" charset="0"/>
              </a:rPr>
              <a:t> exemplaire du processus de la certification des aérodromes (annexes comprises)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toutes publications, procédures et circulaires émis applicables aux aérodromes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des informations relatives aux coûts de la certification et aux modalités de payement.</a:t>
            </a:r>
          </a:p>
        </p:txBody>
      </p:sp>
    </p:spTree>
    <p:extLst>
      <p:ext uri="{BB962C8B-B14F-4D97-AF65-F5344CB8AC3E}">
        <p14:creationId xmlns:p14="http://schemas.microsoft.com/office/powerpoint/2010/main" val="253495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10</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40843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23334C54-A5ED-47DE-8EDA-0880A9859147}"/>
              </a:ext>
            </a:extLst>
          </p:cNvPr>
          <p:cNvSpPr>
            <a:spLocks noGrp="1"/>
          </p:cNvSpPr>
          <p:nvPr>
            <p:ph type="title"/>
          </p:nvPr>
        </p:nvSpPr>
        <p:spPr>
          <a:xfrm>
            <a:off x="1" y="386466"/>
            <a:ext cx="10566986" cy="1011665"/>
          </a:xfrm>
        </p:spPr>
        <p:txBody>
          <a:bodyPr>
            <a:normAutofit/>
          </a:bodyPr>
          <a:lstStyle/>
          <a:p>
            <a:pPr lvl="0"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	 Demande formelle de certificat </a:t>
            </a:r>
          </a:p>
        </p:txBody>
      </p:sp>
      <p:sp>
        <p:nvSpPr>
          <p:cNvPr id="10" name="Espace réservé du contenu 2">
            <a:extLst>
              <a:ext uri="{FF2B5EF4-FFF2-40B4-BE49-F238E27FC236}">
                <a16:creationId xmlns:a16="http://schemas.microsoft.com/office/drawing/2014/main" id="{6A5EE8B0-BECF-446D-BDD0-11B7A6F08542}"/>
              </a:ext>
            </a:extLst>
          </p:cNvPr>
          <p:cNvSpPr>
            <a:spLocks noGrp="1"/>
          </p:cNvSpPr>
          <p:nvPr>
            <p:ph idx="1"/>
          </p:nvPr>
        </p:nvSpPr>
        <p:spPr>
          <a:xfrm>
            <a:off x="3692" y="1905629"/>
            <a:ext cx="11350107" cy="3239820"/>
          </a:xfrm>
        </p:spPr>
        <p:txBody>
          <a:bodyPr>
            <a:normAutofit/>
          </a:bodyPr>
          <a:lstStyle/>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Tout postulant doit soumettre à l’approbation de l’ANAC-Niger une demande formelle composée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d’un formulaire de demande de certificat d’aérodrome dûment rempli (</a:t>
            </a:r>
            <a:r>
              <a:rPr lang="fr-FR" sz="2000" b="1" dirty="0">
                <a:latin typeface="Helvetica" panose="020B0604020202020204" pitchFamily="34" charset="0"/>
                <a:ea typeface="Baskerville" charset="0"/>
                <a:cs typeface="Helvetica" panose="020B0604020202020204" pitchFamily="34" charset="0"/>
                <a:hlinkClick r:id="rId4" action="ppaction://hlinkfile"/>
              </a:rPr>
              <a:t>voir annexe 5</a:t>
            </a:r>
            <a:r>
              <a:rPr lang="fr-FR" sz="2000" dirty="0">
                <a:latin typeface="Helvetica" panose="020B0604020202020204" pitchFamily="34" charset="0"/>
                <a:ea typeface="Baskerville" charset="0"/>
                <a:cs typeface="Helvetica" panose="020B0604020202020204" pitchFamily="34" charset="0"/>
              </a:rPr>
              <a:t>)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de deux exemplaires du manuel d’aérodrome;</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de la preuve de payement des frais de certification (chèque ou virement bancaire). </a:t>
            </a:r>
            <a:endParaRPr lang="fr-FR" sz="2000" cap="none"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5409561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11</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373120" y="655229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42E19EB4-04FD-4DFA-978D-7CC9E7479DE5}"/>
              </a:ext>
            </a:extLst>
          </p:cNvPr>
          <p:cNvSpPr>
            <a:spLocks noGrp="1"/>
          </p:cNvSpPr>
          <p:nvPr>
            <p:ph type="title"/>
          </p:nvPr>
        </p:nvSpPr>
        <p:spPr>
          <a:xfrm>
            <a:off x="0" y="238125"/>
            <a:ext cx="11285786" cy="975361"/>
          </a:xfrm>
        </p:spPr>
        <p:txBody>
          <a:bodyPr>
            <a:noAutofit/>
          </a:bodyPr>
          <a:lstStyle/>
          <a:p>
            <a:pPr algn="ctr"/>
            <a:r>
              <a:rPr lang="fr-FR" sz="32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a:t>
            </a:r>
          </a:p>
        </p:txBody>
      </p:sp>
      <p:sp>
        <p:nvSpPr>
          <p:cNvPr id="10" name="Espace réservé du contenu 2">
            <a:extLst>
              <a:ext uri="{FF2B5EF4-FFF2-40B4-BE49-F238E27FC236}">
                <a16:creationId xmlns:a16="http://schemas.microsoft.com/office/drawing/2014/main" id="{A278DA6E-DE65-4F40-BDFF-110C368BDF9B}"/>
              </a:ext>
            </a:extLst>
          </p:cNvPr>
          <p:cNvSpPr>
            <a:spLocks noGrp="1"/>
          </p:cNvSpPr>
          <p:nvPr>
            <p:ph idx="1"/>
          </p:nvPr>
        </p:nvSpPr>
        <p:spPr>
          <a:xfrm>
            <a:off x="332799" y="1780644"/>
            <a:ext cx="11224201" cy="4423840"/>
          </a:xfrm>
        </p:spPr>
        <p:txBody>
          <a:bodyPr>
            <a:normAutofit/>
          </a:bodyPr>
          <a:lstStyle/>
          <a:p>
            <a:pPr marL="0" lvl="0" indent="0">
              <a:lnSpc>
                <a:spcPct val="150000"/>
              </a:lnSpc>
              <a:buNone/>
            </a:pPr>
            <a:r>
              <a:rPr lang="fr-FR" sz="2000" b="1" dirty="0">
                <a:solidFill>
                  <a:srgbClr val="BE582B"/>
                </a:solidFill>
                <a:latin typeface="Helvetica" panose="020B0604020202020204" pitchFamily="34" charset="0"/>
                <a:ea typeface="Baskerville" charset="0"/>
                <a:cs typeface="Helvetica" panose="020B0604020202020204" pitchFamily="34" charset="0"/>
              </a:rPr>
              <a:t>III.1	</a:t>
            </a:r>
            <a:r>
              <a:rPr lang="fr-FR" sz="2000" b="1" dirty="0">
                <a:solidFill>
                  <a:srgbClr val="BE582B"/>
                </a:solidFill>
                <a:latin typeface="Helvetica" panose="020B0604020202020204" pitchFamily="34" charset="0"/>
                <a:ea typeface="Baskerville SemiBold" charset="0"/>
                <a:cs typeface="Helvetica" panose="020B0604020202020204" pitchFamily="34" charset="0"/>
              </a:rPr>
              <a:t>POINTS A COUVRIR </a:t>
            </a:r>
          </a:p>
          <a:p>
            <a:pPr marL="0" lv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La conformité de l'aérodrome est évaluée par :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des inspections techniques de l'infrastructure de l'aérodrome et de son équipement, en rapport avec les besoins associés aux opérations envisagées;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l'examen du manuel d'aérodrome et des documents à l'appui et l'acceptation de ses parties pertinentes relatives à la sécurité ; </a:t>
            </a:r>
          </a:p>
          <a:p>
            <a:pPr lvl="1" algn="just">
              <a:lnSpc>
                <a:spcPct val="150000"/>
              </a:lnSpc>
              <a:buFont typeface="Arial" charset="0"/>
              <a:buChar char="•"/>
            </a:pPr>
            <a:r>
              <a:rPr lang="fr-FR" sz="2000" dirty="0">
                <a:latin typeface="Helvetica" panose="020B0604020202020204" pitchFamily="34" charset="0"/>
                <a:ea typeface="Baskerville" charset="0"/>
                <a:cs typeface="Helvetica" panose="020B0604020202020204" pitchFamily="34" charset="0"/>
              </a:rPr>
              <a:t>la vérification sur site des procédures de l'exploitant d'aérodrome, de son organisation et de son SGS, sur la base du contenu du manuel d'aérodrome. </a:t>
            </a:r>
          </a:p>
        </p:txBody>
      </p:sp>
    </p:spTree>
    <p:extLst>
      <p:ext uri="{BB962C8B-B14F-4D97-AF65-F5344CB8AC3E}">
        <p14:creationId xmlns:p14="http://schemas.microsoft.com/office/powerpoint/2010/main" val="1973188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12</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68224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1CDFC545-1AE2-46FC-9556-DC38A047A3FE}"/>
              </a:ext>
            </a:extLst>
          </p:cNvPr>
          <p:cNvSpPr>
            <a:spLocks noGrp="1"/>
          </p:cNvSpPr>
          <p:nvPr>
            <p:ph type="title"/>
          </p:nvPr>
        </p:nvSpPr>
        <p:spPr>
          <a:xfrm>
            <a:off x="0" y="201127"/>
            <a:ext cx="11582400" cy="1315208"/>
          </a:xfrm>
        </p:spPr>
        <p:txBody>
          <a:bodyPr>
            <a:normAutofit/>
          </a:bodyPr>
          <a:lstStyle/>
          <a:p>
            <a:pPr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 (suite)</a:t>
            </a:r>
          </a:p>
        </p:txBody>
      </p:sp>
      <p:sp>
        <p:nvSpPr>
          <p:cNvPr id="10" name="Espace réservé du contenu 2">
            <a:extLst>
              <a:ext uri="{FF2B5EF4-FFF2-40B4-BE49-F238E27FC236}">
                <a16:creationId xmlns:a16="http://schemas.microsoft.com/office/drawing/2014/main" id="{C984F998-F6C5-46B2-83C5-EF5091CBB0FA}"/>
              </a:ext>
            </a:extLst>
          </p:cNvPr>
          <p:cNvSpPr>
            <a:spLocks noGrp="1"/>
          </p:cNvSpPr>
          <p:nvPr>
            <p:ph idx="1"/>
          </p:nvPr>
        </p:nvSpPr>
        <p:spPr>
          <a:xfrm>
            <a:off x="1" y="1504065"/>
            <a:ext cx="11394440" cy="4300538"/>
          </a:xfrm>
        </p:spPr>
        <p:txBody>
          <a:bodyPr>
            <a:normAutofit fontScale="32500" lnSpcReduction="20000"/>
          </a:bodyPr>
          <a:lstStyle/>
          <a:p>
            <a:pPr marL="0" lvl="0" indent="0" algn="just">
              <a:lnSpc>
                <a:spcPct val="170000"/>
              </a:lnSpc>
              <a:buNone/>
            </a:pPr>
            <a:r>
              <a:rPr lang="fr-FR" sz="7000" b="1" dirty="0">
                <a:solidFill>
                  <a:srgbClr val="BE582B"/>
                </a:solidFill>
                <a:latin typeface="Helvetica" panose="020B0604020202020204" pitchFamily="34" charset="0"/>
                <a:ea typeface="Baskerville" charset="0"/>
                <a:cs typeface="Helvetica" panose="020B0604020202020204" pitchFamily="34" charset="0"/>
              </a:rPr>
              <a:t>III.2</a:t>
            </a:r>
            <a:r>
              <a:rPr lang="fr-FR" sz="7000" b="1" dirty="0">
                <a:latin typeface="Helvetica" panose="020B0604020202020204" pitchFamily="34" charset="0"/>
                <a:ea typeface="Baskerville" charset="0"/>
                <a:cs typeface="Helvetica" panose="020B0604020202020204" pitchFamily="34" charset="0"/>
              </a:rPr>
              <a:t>	</a:t>
            </a:r>
            <a:r>
              <a:rPr lang="fr-FR" sz="7000" b="1" dirty="0">
                <a:solidFill>
                  <a:srgbClr val="BE582B"/>
                </a:solidFill>
                <a:latin typeface="Helvetica" panose="020B0604020202020204" pitchFamily="34" charset="0"/>
                <a:ea typeface="Baskerville SemiBold" charset="0"/>
                <a:cs typeface="Helvetica" panose="020B0604020202020204" pitchFamily="34" charset="0"/>
              </a:rPr>
              <a:t>INSPECTIONS TECHNIQUES D'AERODROME </a:t>
            </a:r>
          </a:p>
          <a:p>
            <a:pPr marL="342900" lvl="0" indent="-342900" algn="just">
              <a:lnSpc>
                <a:spcPct val="170000"/>
              </a:lnSpc>
              <a:buFont typeface="+mj-lt"/>
              <a:buAutoNum type="alphaUcPeriod"/>
            </a:pPr>
            <a:r>
              <a:rPr lang="fr-FR" sz="7000" dirty="0">
                <a:latin typeface="Helvetica" panose="020B0604020202020204" pitchFamily="34" charset="0"/>
                <a:ea typeface="Baskerville" charset="0"/>
                <a:cs typeface="Helvetica" panose="020B0604020202020204" pitchFamily="34" charset="0"/>
              </a:rPr>
              <a:t> </a:t>
            </a:r>
            <a:r>
              <a:rPr lang="fr-FR" sz="7000" dirty="0">
                <a:solidFill>
                  <a:schemeClr val="tx1"/>
                </a:solidFill>
                <a:latin typeface="Helvetica" panose="020B0604020202020204" pitchFamily="34" charset="0"/>
                <a:ea typeface="Baskerville" charset="0"/>
                <a:cs typeface="Helvetica" panose="020B0604020202020204" pitchFamily="34" charset="0"/>
              </a:rPr>
              <a:t>Les inspections techniques d'aérodrome doivent comprendre, au minimum :</a:t>
            </a:r>
          </a:p>
          <a:p>
            <a:pPr marL="635508" lvl="1" indent="-342900" algn="just">
              <a:lnSpc>
                <a:spcPct val="170000"/>
              </a:lnSpc>
              <a:buFont typeface="+mj-lt"/>
              <a:buAutoNum type="alphaLcParenR"/>
            </a:pPr>
            <a:r>
              <a:rPr lang="fr-FR" sz="7000" dirty="0">
                <a:solidFill>
                  <a:schemeClr val="tx1"/>
                </a:solidFill>
                <a:latin typeface="Helvetica" panose="020B0604020202020204" pitchFamily="34" charset="0"/>
                <a:ea typeface="Baskerville" charset="0"/>
                <a:cs typeface="Helvetica" panose="020B0604020202020204" pitchFamily="34" charset="0"/>
              </a:rPr>
              <a:t>une inspection de l'infrastructure, des surfaces de limitation d'obstacles (OLS), des aides visuelles et non-visuelles et de l'équipement d'aérodrome à l'usage des avions ;</a:t>
            </a:r>
          </a:p>
          <a:p>
            <a:pPr marL="635508" lvl="1" indent="-342900" algn="just">
              <a:lnSpc>
                <a:spcPct val="170000"/>
              </a:lnSpc>
              <a:buFont typeface="+mj-lt"/>
              <a:buAutoNum type="alphaLcParenR"/>
            </a:pPr>
            <a:r>
              <a:rPr lang="fr-FR" sz="7000" dirty="0">
                <a:solidFill>
                  <a:schemeClr val="tx1"/>
                </a:solidFill>
                <a:latin typeface="Helvetica" panose="020B0604020202020204" pitchFamily="34" charset="0"/>
                <a:ea typeface="Baskerville" charset="0"/>
                <a:cs typeface="Helvetica" panose="020B0604020202020204" pitchFamily="34" charset="0"/>
              </a:rPr>
              <a:t>une inspection des services SLI ;</a:t>
            </a:r>
          </a:p>
          <a:p>
            <a:pPr marL="635508" lvl="1" indent="-342900" algn="just">
              <a:lnSpc>
                <a:spcPct val="170000"/>
              </a:lnSpc>
              <a:buFont typeface="+mj-lt"/>
              <a:buAutoNum type="alphaLcParenR"/>
            </a:pPr>
            <a:r>
              <a:rPr lang="fr-FR" sz="7000" dirty="0">
                <a:solidFill>
                  <a:schemeClr val="tx1"/>
                </a:solidFill>
                <a:latin typeface="Helvetica" panose="020B0604020202020204" pitchFamily="34" charset="0"/>
                <a:ea typeface="Baskerville" charset="0"/>
                <a:cs typeface="Helvetica" panose="020B0604020202020204" pitchFamily="34" charset="0"/>
              </a:rPr>
              <a:t>une inspection de la gestion faunique.</a:t>
            </a:r>
          </a:p>
          <a:p>
            <a:pPr marL="292608" lvl="1" indent="0" algn="just">
              <a:buNone/>
            </a:pPr>
            <a:endParaRPr lang="fr-FR" sz="1600" dirty="0">
              <a:solidFill>
                <a:schemeClr val="tx1"/>
              </a:solidFill>
              <a:latin typeface="Baskerville" charset="0"/>
              <a:ea typeface="Baskerville" charset="0"/>
              <a:cs typeface="Baskerville" charset="0"/>
            </a:endParaRPr>
          </a:p>
        </p:txBody>
      </p:sp>
    </p:spTree>
    <p:extLst>
      <p:ext uri="{BB962C8B-B14F-4D97-AF65-F5344CB8AC3E}">
        <p14:creationId xmlns:p14="http://schemas.microsoft.com/office/powerpoint/2010/main" val="94903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30920" y="6356350"/>
            <a:ext cx="2743200" cy="365125"/>
          </a:xfrm>
        </p:spPr>
        <p:txBody>
          <a:bodyPr/>
          <a:lstStyle/>
          <a:p>
            <a:r>
              <a:rPr lang="fr-FR" dirty="0"/>
              <a:t>13</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1699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0694AB34-55BD-4B23-8CC8-5C318895E029}"/>
              </a:ext>
            </a:extLst>
          </p:cNvPr>
          <p:cNvSpPr>
            <a:spLocks noGrp="1"/>
          </p:cNvSpPr>
          <p:nvPr>
            <p:ph type="title"/>
          </p:nvPr>
        </p:nvSpPr>
        <p:spPr>
          <a:xfrm>
            <a:off x="0" y="29210"/>
            <a:ext cx="11602720" cy="1596177"/>
          </a:xfrm>
        </p:spPr>
        <p:txBody>
          <a:bodyPr>
            <a:normAutofit/>
          </a:bodyPr>
          <a:lstStyle/>
          <a:p>
            <a:pPr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 (suite)</a:t>
            </a:r>
            <a:endParaRPr lang="fr-FR" b="1" dirty="0">
              <a:solidFill>
                <a:srgbClr val="BE582B"/>
              </a:solidFill>
              <a:latin typeface="Helvetica" panose="020B0604020202020204" pitchFamily="34" charset="0"/>
              <a:ea typeface="Baskerville SemiBold"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DF13DEE2-8B01-4C58-9A93-5CC0806172DD}"/>
              </a:ext>
            </a:extLst>
          </p:cNvPr>
          <p:cNvSpPr>
            <a:spLocks noGrp="1"/>
          </p:cNvSpPr>
          <p:nvPr>
            <p:ph idx="1"/>
          </p:nvPr>
        </p:nvSpPr>
        <p:spPr>
          <a:xfrm>
            <a:off x="0" y="1321929"/>
            <a:ext cx="11602720" cy="4867276"/>
          </a:xfrm>
        </p:spPr>
        <p:txBody>
          <a:bodyPr>
            <a:noAutofit/>
          </a:bodyPr>
          <a:lstStyle/>
          <a:p>
            <a:pPr marL="0" lvl="0" indent="0">
              <a:lnSpc>
                <a:spcPct val="100000"/>
              </a:lnSpc>
              <a:spcAft>
                <a:spcPts val="800"/>
              </a:spcAft>
              <a:buNone/>
            </a:pPr>
            <a:r>
              <a:rPr lang="fr-FR" sz="2400" b="1" dirty="0">
                <a:solidFill>
                  <a:srgbClr val="BE582B"/>
                </a:solidFill>
                <a:latin typeface="Helvetica" panose="020B0604020202020204" pitchFamily="34" charset="0"/>
                <a:ea typeface="Baskerville" charset="0"/>
                <a:cs typeface="Helvetica" panose="020B0604020202020204" pitchFamily="34" charset="0"/>
              </a:rPr>
              <a:t>III.3</a:t>
            </a:r>
            <a:r>
              <a:rPr lang="fr-FR" sz="2400" dirty="0">
                <a:latin typeface="Helvetica" panose="020B0604020202020204" pitchFamily="34" charset="0"/>
                <a:ea typeface="Baskerville" charset="0"/>
                <a:cs typeface="Helvetica" panose="020B0604020202020204" pitchFamily="34" charset="0"/>
              </a:rPr>
              <a:t>	</a:t>
            </a:r>
            <a:r>
              <a:rPr lang="fr-FR" sz="2400" b="1" dirty="0">
                <a:solidFill>
                  <a:srgbClr val="BE582B"/>
                </a:solidFill>
                <a:latin typeface="Helvetica" panose="020B0604020202020204" pitchFamily="34" charset="0"/>
                <a:ea typeface="Baskerville SemiBold" charset="0"/>
                <a:cs typeface="Helvetica" panose="020B0604020202020204" pitchFamily="34" charset="0"/>
              </a:rPr>
              <a:t>APPROBATION/ACCEPTATION DU MANUEL D'AERODROME </a:t>
            </a:r>
          </a:p>
          <a:p>
            <a:pPr marL="342900" indent="-342900" algn="just">
              <a:lnSpc>
                <a:spcPct val="100000"/>
              </a:lnSpc>
              <a:spcAft>
                <a:spcPts val="800"/>
              </a:spcAft>
              <a:buFont typeface="+mj-lt"/>
              <a:buAutoNum type="alphaUcPeriod"/>
            </a:pPr>
            <a:r>
              <a:rPr lang="fr-FR" sz="2000" dirty="0">
                <a:solidFill>
                  <a:schemeClr val="tx1"/>
                </a:solidFill>
                <a:latin typeface="Helvetica" panose="020B0604020202020204" pitchFamily="34" charset="0"/>
                <a:ea typeface="Baskerville" charset="0"/>
                <a:cs typeface="Helvetica" panose="020B0604020202020204" pitchFamily="34" charset="0"/>
              </a:rPr>
              <a:t>Avant la vérification sur site de l'aérodrome (y compris les procédures et le SGS), le manuel d'aérodrome est examiné par l’ANAC-Niger .</a:t>
            </a:r>
          </a:p>
          <a:p>
            <a:pPr marL="342900" indent="-342900" algn="just">
              <a:lnSpc>
                <a:spcPct val="100000"/>
              </a:lnSpc>
              <a:spcAft>
                <a:spcPts val="800"/>
              </a:spcAft>
              <a:buFont typeface="+mj-lt"/>
              <a:buAutoNum type="alphaUcPeriod"/>
            </a:pPr>
            <a:r>
              <a:rPr lang="fr-FR" sz="2000" dirty="0">
                <a:solidFill>
                  <a:schemeClr val="tx1"/>
                </a:solidFill>
                <a:latin typeface="Helvetica" panose="020B0604020202020204" pitchFamily="34" charset="0"/>
                <a:ea typeface="Baskerville" charset="0"/>
                <a:cs typeface="Helvetica" panose="020B0604020202020204" pitchFamily="34" charset="0"/>
              </a:rPr>
              <a:t>Avant l'approbation/acceptation du manuel d'aérodrome, l’ANAC-Niger doit vérifier que :</a:t>
            </a:r>
          </a:p>
          <a:p>
            <a:pPr marL="635508" lvl="1" indent="-342900" algn="just">
              <a:lnSpc>
                <a:spcPct val="100000"/>
              </a:lnSpc>
              <a:spcAft>
                <a:spcPts val="800"/>
              </a:spcAft>
              <a:buFont typeface="+mj-lt"/>
              <a:buAutoNum type="alphaLcParenR"/>
            </a:pPr>
            <a:r>
              <a:rPr lang="fr-FR" sz="2000" dirty="0">
                <a:solidFill>
                  <a:schemeClr val="tx1"/>
                </a:solidFill>
                <a:latin typeface="Helvetica" panose="020B0604020202020204" pitchFamily="34" charset="0"/>
                <a:ea typeface="Baskerville" charset="0"/>
                <a:cs typeface="Helvetica" panose="020B0604020202020204" pitchFamily="34" charset="0"/>
              </a:rPr>
              <a:t>l'exploitant a soumis une demande ;</a:t>
            </a:r>
          </a:p>
          <a:p>
            <a:pPr marL="635508" lvl="1" indent="-342900" algn="just">
              <a:lnSpc>
                <a:spcPct val="100000"/>
              </a:lnSpc>
              <a:spcAft>
                <a:spcPts val="800"/>
              </a:spcAft>
              <a:buFont typeface="+mj-lt"/>
              <a:buAutoNum type="alphaLcParenR"/>
            </a:pPr>
            <a:r>
              <a:rPr lang="fr-FR" sz="2000" dirty="0">
                <a:solidFill>
                  <a:schemeClr val="tx1"/>
                </a:solidFill>
                <a:latin typeface="Helvetica" panose="020B0604020202020204" pitchFamily="34" charset="0"/>
                <a:ea typeface="Baskerville" charset="0"/>
                <a:cs typeface="Helvetica" panose="020B0604020202020204" pitchFamily="34" charset="0"/>
              </a:rPr>
              <a:t>le manuel d'aérodrome soumis par l'exploitant d'aérodrome contient tous les renseignements requis ;</a:t>
            </a:r>
          </a:p>
          <a:p>
            <a:pPr marL="635508" lvl="1" indent="-342900" algn="just">
              <a:lnSpc>
                <a:spcPct val="100000"/>
              </a:lnSpc>
              <a:spcAft>
                <a:spcPts val="800"/>
              </a:spcAft>
              <a:buFont typeface="+mj-lt"/>
              <a:buAutoNum type="alphaLcParenR"/>
            </a:pPr>
            <a:r>
              <a:rPr lang="fr-FR" sz="2000" dirty="0">
                <a:solidFill>
                  <a:schemeClr val="tx1"/>
                </a:solidFill>
                <a:latin typeface="Helvetica" panose="020B0604020202020204" pitchFamily="34" charset="0"/>
                <a:ea typeface="Baskerville" charset="0"/>
                <a:cs typeface="Helvetica" panose="020B0604020202020204" pitchFamily="34" charset="0"/>
              </a:rPr>
              <a:t>toutes les procédures relatives à la certification de l'aérodrome qui doivent être évaluées par l'équipe de vérification sur site figurent dans le manuel d'aérodrome .</a:t>
            </a:r>
          </a:p>
          <a:p>
            <a:pPr marL="342900" indent="-342900" algn="just">
              <a:lnSpc>
                <a:spcPct val="100000"/>
              </a:lnSpc>
              <a:spcAft>
                <a:spcPts val="800"/>
              </a:spcAft>
              <a:buFont typeface="+mj-lt"/>
              <a:buAutoNum type="alphaUcPeriod"/>
            </a:pPr>
            <a:r>
              <a:rPr lang="fr-FR" sz="2000" dirty="0">
                <a:solidFill>
                  <a:schemeClr val="tx1"/>
                </a:solidFill>
                <a:latin typeface="Helvetica" panose="020B0604020202020204" pitchFamily="34" charset="0"/>
                <a:ea typeface="Baskerville" charset="0"/>
                <a:cs typeface="Helvetica" panose="020B0604020202020204" pitchFamily="34" charset="0"/>
              </a:rPr>
              <a:t>Lorsque le manuel d'aérodrome est accepté, l’ANAC-Niger en informe officiellement l'exploitant d'aérodrome </a:t>
            </a:r>
          </a:p>
        </p:txBody>
      </p:sp>
    </p:spTree>
    <p:extLst>
      <p:ext uri="{BB962C8B-B14F-4D97-AF65-F5344CB8AC3E}">
        <p14:creationId xmlns:p14="http://schemas.microsoft.com/office/powerpoint/2010/main" val="1476458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30920" y="6356350"/>
            <a:ext cx="2743200" cy="365125"/>
          </a:xfrm>
        </p:spPr>
        <p:txBody>
          <a:bodyPr/>
          <a:lstStyle/>
          <a:p>
            <a:r>
              <a:rPr lang="fr-FR" dirty="0"/>
              <a:t>14</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7635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C5F40E61-0F07-41D3-9E4B-E05E3330F2C9}"/>
              </a:ext>
            </a:extLst>
          </p:cNvPr>
          <p:cNvSpPr>
            <a:spLocks noGrp="1"/>
          </p:cNvSpPr>
          <p:nvPr>
            <p:ph type="title"/>
          </p:nvPr>
        </p:nvSpPr>
        <p:spPr>
          <a:xfrm>
            <a:off x="0" y="18247"/>
            <a:ext cx="11597639" cy="971455"/>
          </a:xfrm>
        </p:spPr>
        <p:txBody>
          <a:bodyPr>
            <a:normAutofit/>
          </a:bodyPr>
          <a:lstStyle/>
          <a:p>
            <a:pPr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 (suite)</a:t>
            </a:r>
          </a:p>
        </p:txBody>
      </p:sp>
      <p:sp>
        <p:nvSpPr>
          <p:cNvPr id="10" name="Espace réservé du contenu 2">
            <a:extLst>
              <a:ext uri="{FF2B5EF4-FFF2-40B4-BE49-F238E27FC236}">
                <a16:creationId xmlns:a16="http://schemas.microsoft.com/office/drawing/2014/main" id="{4862FFD7-1D1B-4C1E-82A2-EF95240B3118}"/>
              </a:ext>
            </a:extLst>
          </p:cNvPr>
          <p:cNvSpPr>
            <a:spLocks noGrp="1"/>
          </p:cNvSpPr>
          <p:nvPr>
            <p:ph idx="1"/>
          </p:nvPr>
        </p:nvSpPr>
        <p:spPr>
          <a:xfrm>
            <a:off x="-1" y="1022237"/>
            <a:ext cx="11597639" cy="2255658"/>
          </a:xfrm>
        </p:spPr>
        <p:txBody>
          <a:bodyPr>
            <a:noAutofit/>
          </a:bodyPr>
          <a:lstStyle/>
          <a:p>
            <a:pPr marL="0" lvl="0" indent="0" algn="just">
              <a:lnSpc>
                <a:spcPct val="150000"/>
              </a:lnSpc>
              <a:buNone/>
            </a:pPr>
            <a:r>
              <a:rPr lang="fr-FR" sz="2400" b="1" dirty="0">
                <a:solidFill>
                  <a:srgbClr val="BE582B"/>
                </a:solidFill>
                <a:latin typeface="Helvetica" panose="020B0604020202020204" pitchFamily="34" charset="0"/>
                <a:ea typeface="Baskerville" charset="0"/>
                <a:cs typeface="Helvetica" panose="020B0604020202020204" pitchFamily="34" charset="0"/>
              </a:rPr>
              <a:t>III.3</a:t>
            </a:r>
            <a:r>
              <a:rPr lang="fr-FR" sz="2400" dirty="0">
                <a:latin typeface="Helvetica" panose="020B0604020202020204" pitchFamily="34" charset="0"/>
                <a:ea typeface="Baskerville" charset="0"/>
                <a:cs typeface="Helvetica" panose="020B0604020202020204" pitchFamily="34" charset="0"/>
              </a:rPr>
              <a:t>	</a:t>
            </a:r>
            <a:r>
              <a:rPr lang="fr-FR" sz="2400" b="1" dirty="0">
                <a:solidFill>
                  <a:srgbClr val="BE582B"/>
                </a:solidFill>
                <a:latin typeface="Helvetica" panose="020B0604020202020204" pitchFamily="34" charset="0"/>
                <a:ea typeface="Baskerville SemiBold" charset="0"/>
                <a:cs typeface="Helvetica" panose="020B0604020202020204" pitchFamily="34" charset="0"/>
              </a:rPr>
              <a:t>APPROBATION/ACCEPTATION DU MANUEL D'AERODROME (suite)</a:t>
            </a:r>
          </a:p>
          <a:p>
            <a:pPr marL="457200" indent="-457200" algn="just">
              <a:lnSpc>
                <a:spcPct val="150000"/>
              </a:lnSpc>
              <a:buFont typeface="+mj-lt"/>
              <a:buAutoNum type="alphaUcPeriod" startAt="4"/>
            </a:pPr>
            <a:r>
              <a:rPr lang="fr-FR" sz="2000" dirty="0">
                <a:solidFill>
                  <a:schemeClr val="tx1"/>
                </a:solidFill>
                <a:latin typeface="Helvetica" panose="020B0604020202020204" pitchFamily="34" charset="0"/>
                <a:ea typeface="Baskerville" charset="0"/>
                <a:cs typeface="Helvetica" panose="020B0604020202020204" pitchFamily="34" charset="0"/>
              </a:rPr>
              <a:t>L'exploitant d'aérodrome doit informer l’ANAC-Niger de tout changement apporté au manuel d'aérodrome approuvé/accepté entre le moment de la demande de certificat et la fin de la vérification sur site. </a:t>
            </a:r>
          </a:p>
          <a:p>
            <a:pPr marL="0" indent="0" algn="just">
              <a:buNone/>
            </a:pPr>
            <a:r>
              <a:rPr lang="fr-FR" sz="2400" b="1" dirty="0">
                <a:solidFill>
                  <a:srgbClr val="BE582B"/>
                </a:solidFill>
                <a:latin typeface="Helvetica" panose="020B0604020202020204" pitchFamily="34" charset="0"/>
                <a:ea typeface="Baskerville" charset="0"/>
                <a:cs typeface="Helvetica" panose="020B0604020202020204" pitchFamily="34" charset="0"/>
              </a:rPr>
              <a:t>III.4</a:t>
            </a:r>
            <a:r>
              <a:rPr lang="fr-FR" sz="2400" b="1" dirty="0">
                <a:latin typeface="Helvetica" panose="020B0604020202020204" pitchFamily="34" charset="0"/>
                <a:ea typeface="Baskerville" charset="0"/>
                <a:cs typeface="Helvetica" panose="020B0604020202020204" pitchFamily="34" charset="0"/>
              </a:rPr>
              <a:t>	</a:t>
            </a:r>
            <a:r>
              <a:rPr lang="fr-FR" sz="2400" b="1" dirty="0">
                <a:solidFill>
                  <a:srgbClr val="BE582B"/>
                </a:solidFill>
                <a:latin typeface="Helvetica" panose="020B0604020202020204" pitchFamily="34" charset="0"/>
                <a:ea typeface="Baskerville SemiBold" charset="0"/>
                <a:cs typeface="Helvetica" panose="020B0604020202020204" pitchFamily="34" charset="0"/>
              </a:rPr>
              <a:t>VERIFICATION SUR SITE </a:t>
            </a:r>
          </a:p>
          <a:p>
            <a:pPr marL="457200" indent="-457200" algn="just">
              <a:lnSpc>
                <a:spcPct val="150000"/>
              </a:lnSpc>
              <a:buFont typeface="+mj-lt"/>
              <a:buAutoNum type="alphaUcPeriod"/>
            </a:pPr>
            <a:r>
              <a:rPr lang="fr-FR" sz="2000" dirty="0">
                <a:latin typeface="Helvetica" panose="020B0604020202020204" pitchFamily="34" charset="0"/>
                <a:ea typeface="Baskerville" charset="0"/>
                <a:cs typeface="Helvetica" panose="020B0604020202020204" pitchFamily="34" charset="0"/>
              </a:rPr>
              <a:t>La vérification sur site confirme que l'exploitation technique de l'aérodrome est  effectuée en conformité avec la règlementation  et avec les procédures décrites dans le manuel .</a:t>
            </a:r>
          </a:p>
          <a:p>
            <a:pPr marL="457200" indent="-457200" algn="just">
              <a:lnSpc>
                <a:spcPct val="150000"/>
              </a:lnSpc>
              <a:buFont typeface="+mj-lt"/>
              <a:buAutoNum type="alphaUcPeriod"/>
            </a:pPr>
            <a:r>
              <a:rPr lang="fr-FR" sz="2000" dirty="0">
                <a:latin typeface="Helvetica" panose="020B0604020202020204" pitchFamily="34" charset="0"/>
                <a:ea typeface="Baskerville" charset="0"/>
                <a:cs typeface="Helvetica" panose="020B0604020202020204" pitchFamily="34" charset="0"/>
              </a:rPr>
              <a:t>Lorsque des inspections techniques ont été effectuées précédemment par l’ANAC-Niger, la vérification sur site tient compte des résultats des inspections techniques antérieures ainsi que des mesures correctrices, le cas échéant .</a:t>
            </a:r>
          </a:p>
          <a:p>
            <a:pPr marL="457200" indent="-457200" algn="just">
              <a:lnSpc>
                <a:spcPct val="150000"/>
              </a:lnSpc>
              <a:buFont typeface="+mj-lt"/>
              <a:buAutoNum type="alphaUcPeriod" startAt="4"/>
            </a:pPr>
            <a:endParaRPr lang="fr-FR" sz="2000" dirty="0">
              <a:solidFill>
                <a:schemeClr val="tx1"/>
              </a:solidFill>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228091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30920" y="6356350"/>
            <a:ext cx="2743200" cy="365125"/>
          </a:xfrm>
        </p:spPr>
        <p:txBody>
          <a:bodyPr/>
          <a:lstStyle/>
          <a:p>
            <a:r>
              <a:rPr lang="fr-FR" dirty="0"/>
              <a:t>16</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5603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C2DB0E2D-03A0-4D25-A744-908D07C49687}"/>
              </a:ext>
            </a:extLst>
          </p:cNvPr>
          <p:cNvSpPr>
            <a:spLocks noGrp="1"/>
          </p:cNvSpPr>
          <p:nvPr>
            <p:ph type="title"/>
          </p:nvPr>
        </p:nvSpPr>
        <p:spPr>
          <a:xfrm>
            <a:off x="0" y="136525"/>
            <a:ext cx="11643360" cy="1445232"/>
          </a:xfrm>
        </p:spPr>
        <p:txBody>
          <a:bodyPr>
            <a:normAutofit/>
          </a:bodyPr>
          <a:lstStyle/>
          <a:p>
            <a:pPr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a:t>
            </a:r>
          </a:p>
        </p:txBody>
      </p:sp>
      <p:sp>
        <p:nvSpPr>
          <p:cNvPr id="10" name="Espace réservé du contenu 2">
            <a:extLst>
              <a:ext uri="{FF2B5EF4-FFF2-40B4-BE49-F238E27FC236}">
                <a16:creationId xmlns:a16="http://schemas.microsoft.com/office/drawing/2014/main" id="{6B07E30C-CE0A-4674-A1C4-42E1DEFFF0A3}"/>
              </a:ext>
            </a:extLst>
          </p:cNvPr>
          <p:cNvSpPr>
            <a:spLocks noGrp="1"/>
          </p:cNvSpPr>
          <p:nvPr>
            <p:ph idx="1"/>
          </p:nvPr>
        </p:nvSpPr>
        <p:spPr>
          <a:xfrm>
            <a:off x="0" y="1401664"/>
            <a:ext cx="11643360" cy="4500385"/>
          </a:xfrm>
        </p:spPr>
        <p:txBody>
          <a:bodyPr>
            <a:normAutofit/>
          </a:bodyPr>
          <a:lstStyle/>
          <a:p>
            <a:pPr marL="0" indent="0" algn="just">
              <a:lnSpc>
                <a:spcPct val="150000"/>
              </a:lnSpc>
              <a:buNone/>
            </a:pPr>
            <a:r>
              <a:rPr lang="fr-FR" sz="2400" b="1" dirty="0">
                <a:solidFill>
                  <a:srgbClr val="BE582B"/>
                </a:solidFill>
                <a:latin typeface="Helvetica" panose="020B0604020202020204" pitchFamily="34" charset="0"/>
                <a:ea typeface="Baskerville" charset="0"/>
                <a:cs typeface="Helvetica" panose="020B0604020202020204" pitchFamily="34" charset="0"/>
              </a:rPr>
              <a:t>III.4</a:t>
            </a:r>
            <a:r>
              <a:rPr lang="fr-FR" sz="2400" b="1" dirty="0">
                <a:latin typeface="Helvetica" panose="020B0604020202020204" pitchFamily="34" charset="0"/>
                <a:ea typeface="Baskerville" charset="0"/>
                <a:cs typeface="Helvetica" panose="020B0604020202020204" pitchFamily="34" charset="0"/>
              </a:rPr>
              <a:t>	</a:t>
            </a:r>
            <a:r>
              <a:rPr lang="fr-FR" sz="2400" b="1" dirty="0">
                <a:solidFill>
                  <a:srgbClr val="BE582B"/>
                </a:solidFill>
                <a:latin typeface="Helvetica" panose="020B0604020202020204" pitchFamily="34" charset="0"/>
                <a:ea typeface="Baskerville SemiBold" charset="0"/>
                <a:cs typeface="Helvetica" panose="020B0604020202020204" pitchFamily="34" charset="0"/>
              </a:rPr>
              <a:t>VERIFICATION SUR SITE (SUITE)</a:t>
            </a:r>
          </a:p>
          <a:p>
            <a:pPr marL="457200" indent="-457200" algn="just">
              <a:lnSpc>
                <a:spcPct val="150000"/>
              </a:lnSpc>
              <a:buFont typeface="+mj-lt"/>
              <a:buAutoNum type="alphaUcPeriod" startAt="4"/>
            </a:pPr>
            <a:r>
              <a:rPr lang="fr-FR" sz="2000" dirty="0">
                <a:latin typeface="Helvetica" panose="020B0604020202020204" pitchFamily="34" charset="0"/>
                <a:ea typeface="Baskerville" charset="0"/>
                <a:cs typeface="Helvetica" panose="020B0604020202020204" pitchFamily="34" charset="0"/>
              </a:rPr>
              <a:t>Si l'exploitant d'aérodrome n'est pas directement responsable pour certaines des activités sur lesquelles porte la certification, la vérification sur site s’assure de l'existence d'une coordination appropriée entre l'exploitant d'aérodrome et les autres parties prenantes .</a:t>
            </a:r>
          </a:p>
          <a:p>
            <a:pPr marL="457200" indent="-457200" algn="just">
              <a:lnSpc>
                <a:spcPct val="150000"/>
              </a:lnSpc>
              <a:buFont typeface="+mj-lt"/>
              <a:buAutoNum type="alphaUcPeriod" startAt="4"/>
            </a:pPr>
            <a:r>
              <a:rPr lang="fr-FR" sz="2000" dirty="0">
                <a:latin typeface="Helvetica" panose="020B0604020202020204" pitchFamily="34" charset="0"/>
                <a:ea typeface="Baskerville" charset="0"/>
                <a:cs typeface="Helvetica" panose="020B0604020202020204" pitchFamily="34" charset="0"/>
              </a:rPr>
              <a:t>À la fin d'une vérification sur site, une liste préliminaire de constatations est remise à l'exploitant d'aérodrome .</a:t>
            </a:r>
          </a:p>
          <a:p>
            <a:pPr marL="457200" indent="-457200" algn="just">
              <a:lnSpc>
                <a:spcPct val="150000"/>
              </a:lnSpc>
              <a:buFont typeface="+mj-lt"/>
              <a:buAutoNum type="alphaUcPeriod" startAt="4"/>
            </a:pPr>
            <a:r>
              <a:rPr lang="fr-FR" sz="2000" dirty="0">
                <a:latin typeface="Helvetica" panose="020B0604020202020204" pitchFamily="34" charset="0"/>
                <a:ea typeface="Baskerville" charset="0"/>
                <a:cs typeface="Helvetica" panose="020B0604020202020204" pitchFamily="34" charset="0"/>
              </a:rPr>
              <a:t>Un compte rendu de vérification sur site est envoyé aussi à l'exploitant d'aérodrome après la classification des constatations par l’ANAC-Niger .</a:t>
            </a:r>
          </a:p>
          <a:p>
            <a:pPr marL="0" indent="0">
              <a:buNone/>
            </a:pPr>
            <a:endParaRPr lang="fr-FR" sz="1800"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3514164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17</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3731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443C3AAE-A729-4A4F-B17A-D16C186433F6}"/>
              </a:ext>
            </a:extLst>
          </p:cNvPr>
          <p:cNvSpPr>
            <a:spLocks noGrp="1"/>
          </p:cNvSpPr>
          <p:nvPr>
            <p:ph type="title"/>
          </p:nvPr>
        </p:nvSpPr>
        <p:spPr>
          <a:xfrm>
            <a:off x="0" y="136525"/>
            <a:ext cx="11617960" cy="1232556"/>
          </a:xfrm>
        </p:spPr>
        <p:txBody>
          <a:bodyPr>
            <a:normAutofit/>
          </a:bodyPr>
          <a:lstStyle/>
          <a:p>
            <a:pPr algn="ctr"/>
            <a:r>
              <a:rPr lang="fr-FR" sz="3600" b="1" dirty="0">
                <a:solidFill>
                  <a:srgbClr val="BE582B"/>
                </a:solidFill>
                <a:latin typeface="Helvetica" panose="020B0604020202020204" pitchFamily="34" charset="0"/>
                <a:ea typeface="Baskerville SemiBold" charset="0"/>
                <a:cs typeface="Helvetica" panose="020B0604020202020204" pitchFamily="34" charset="0"/>
              </a:rPr>
              <a:t>III.	   Evaluation de la demande de certificat (suite)</a:t>
            </a:r>
          </a:p>
        </p:txBody>
      </p:sp>
      <p:sp>
        <p:nvSpPr>
          <p:cNvPr id="10" name="Espace réservé du contenu 2">
            <a:extLst>
              <a:ext uri="{FF2B5EF4-FFF2-40B4-BE49-F238E27FC236}">
                <a16:creationId xmlns:a16="http://schemas.microsoft.com/office/drawing/2014/main" id="{35B17A59-58B2-451D-9133-168D9307B6B7}"/>
              </a:ext>
            </a:extLst>
          </p:cNvPr>
          <p:cNvSpPr>
            <a:spLocks noGrp="1"/>
          </p:cNvSpPr>
          <p:nvPr>
            <p:ph idx="1"/>
          </p:nvPr>
        </p:nvSpPr>
        <p:spPr>
          <a:xfrm>
            <a:off x="11992" y="1442414"/>
            <a:ext cx="11617960" cy="4423840"/>
          </a:xfrm>
        </p:spPr>
        <p:txBody>
          <a:bodyPr>
            <a:normAutofit/>
          </a:bodyPr>
          <a:lstStyle/>
          <a:p>
            <a:pPr marL="0" indent="0" algn="just">
              <a:lnSpc>
                <a:spcPct val="150000"/>
              </a:lnSpc>
              <a:buNone/>
            </a:pPr>
            <a:r>
              <a:rPr lang="fr-FR" sz="2400" b="1" dirty="0">
                <a:solidFill>
                  <a:srgbClr val="BE582B"/>
                </a:solidFill>
                <a:latin typeface="Helvetica" panose="020B0604020202020204" pitchFamily="34" charset="0"/>
                <a:ea typeface="Baskerville" charset="0"/>
                <a:cs typeface="Helvetica" panose="020B0604020202020204" pitchFamily="34" charset="0"/>
              </a:rPr>
              <a:t>III.5</a:t>
            </a:r>
            <a:r>
              <a:rPr lang="fr-FR" sz="2400" b="1" dirty="0">
                <a:latin typeface="Helvetica" panose="020B0604020202020204" pitchFamily="34" charset="0"/>
                <a:ea typeface="Baskerville" charset="0"/>
                <a:cs typeface="Helvetica" panose="020B0604020202020204" pitchFamily="34" charset="0"/>
              </a:rPr>
              <a:t>	</a:t>
            </a:r>
            <a:r>
              <a:rPr lang="fr-FR" sz="2400" b="1" dirty="0">
                <a:solidFill>
                  <a:srgbClr val="BE582B"/>
                </a:solidFill>
                <a:latin typeface="Helvetica" panose="020B0604020202020204" pitchFamily="34" charset="0"/>
                <a:ea typeface="Baskerville SemiBold" charset="0"/>
                <a:cs typeface="Helvetica" panose="020B0604020202020204" pitchFamily="34" charset="0"/>
              </a:rPr>
              <a:t>ANALYSE DES CONSTATATIONS ET SURVEILLANCE DES 	PLANS D'ACTION CORRECTRICE CONNEXES </a:t>
            </a:r>
          </a:p>
          <a:p>
            <a:pPr marL="457200" indent="-457200" algn="just">
              <a:lnSpc>
                <a:spcPct val="150000"/>
              </a:lnSpc>
              <a:buFont typeface="+mj-lt"/>
              <a:buAutoNum type="alphaUcPeriod"/>
            </a:pPr>
            <a:r>
              <a:rPr lang="fr-FR" sz="2000" dirty="0">
                <a:latin typeface="Helvetica" panose="020B0604020202020204" pitchFamily="34" charset="0"/>
                <a:ea typeface="Baskerville" charset="0"/>
                <a:cs typeface="Helvetica" panose="020B0604020202020204" pitchFamily="34" charset="0"/>
              </a:rPr>
              <a:t>En cas de </a:t>
            </a:r>
            <a:r>
              <a:rPr lang="fr-FR" sz="2000" dirty="0">
                <a:latin typeface="Helvetica" panose="020B0604020202020204" pitchFamily="34" charset="0"/>
                <a:cs typeface="Helvetica" panose="020B0604020202020204" pitchFamily="34" charset="0"/>
              </a:rPr>
              <a:t>problèmes constatés, l’ANAC-Niger doit exiger que l'exploitant élabore un plan d'action correctrice proposant des actions pour les éliminer ou les atténuer, avec des échéances pour chacune des corrections qui suivront. </a:t>
            </a:r>
            <a:endParaRPr lang="fr-FR" sz="2000" dirty="0">
              <a:latin typeface="Helvetica" panose="020B0604020202020204" pitchFamily="34" charset="0"/>
              <a:ea typeface="Baskerville" charset="0"/>
              <a:cs typeface="Helvetica" panose="020B0604020202020204" pitchFamily="34" charset="0"/>
            </a:endParaRPr>
          </a:p>
          <a:p>
            <a:pPr marL="457200" indent="-457200" algn="just">
              <a:lnSpc>
                <a:spcPct val="150000"/>
              </a:lnSpc>
              <a:buFont typeface="+mj-lt"/>
              <a:buAutoNum type="alphaUcPeriod"/>
            </a:pPr>
            <a:r>
              <a:rPr lang="fr-FR" sz="2000" dirty="0">
                <a:latin typeface="Helvetica" panose="020B0604020202020204" pitchFamily="34" charset="0"/>
                <a:ea typeface="Baskerville" charset="0"/>
                <a:cs typeface="Helvetica" panose="020B0604020202020204" pitchFamily="34" charset="0"/>
              </a:rPr>
              <a:t>L’ANAC-Niger </a:t>
            </a:r>
            <a:r>
              <a:rPr lang="fr-FR" sz="2000" dirty="0">
                <a:latin typeface="Helvetica" panose="020B0604020202020204" pitchFamily="34" charset="0"/>
                <a:cs typeface="Helvetica" panose="020B0604020202020204" pitchFamily="34" charset="0"/>
              </a:rPr>
              <a:t>peut imposer à l'exploitant d'aérodrome des mesures appropriées immédiates, si nécessaire, jusqu'à ce que des mesures aient été prises pour éliminer ou atténuer les problèmes constatés. </a:t>
            </a:r>
          </a:p>
          <a:p>
            <a:pPr marL="457200" indent="-457200" algn="just">
              <a:lnSpc>
                <a:spcPct val="150000"/>
              </a:lnSpc>
              <a:buFont typeface="+mj-lt"/>
              <a:buAutoNum type="alphaUcPeriod"/>
            </a:pPr>
            <a:endParaRPr lang="fr-FR"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1253316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18</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74320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AE78D00C-B991-4529-BAFC-812C317A2D98}"/>
              </a:ext>
            </a:extLst>
          </p:cNvPr>
          <p:cNvSpPr>
            <a:spLocks noGrp="1"/>
          </p:cNvSpPr>
          <p:nvPr>
            <p:ph type="title"/>
          </p:nvPr>
        </p:nvSpPr>
        <p:spPr>
          <a:xfrm>
            <a:off x="0" y="151130"/>
            <a:ext cx="11601148" cy="859155"/>
          </a:xfrm>
        </p:spPr>
        <p:txBody>
          <a:bodyPr>
            <a:normAutofit/>
          </a:bodyPr>
          <a:lstStyle/>
          <a:p>
            <a:pPr algn="ctr"/>
            <a:r>
              <a:rPr lang="fr-FR" sz="3200" b="1" dirty="0">
                <a:solidFill>
                  <a:srgbClr val="BE582B"/>
                </a:solidFill>
                <a:latin typeface="Helvetica" panose="020B0604020202020204" pitchFamily="34" charset="0"/>
                <a:ea typeface="Baskerville SemiBold" charset="0"/>
                <a:cs typeface="Helvetica" panose="020B0604020202020204" pitchFamily="34" charset="0"/>
              </a:rPr>
              <a:t>IV.  	 Délivrance du certificat  d’aérodrome </a:t>
            </a:r>
          </a:p>
        </p:txBody>
      </p:sp>
      <p:sp>
        <p:nvSpPr>
          <p:cNvPr id="10" name="Espace réservé du contenu 2">
            <a:extLst>
              <a:ext uri="{FF2B5EF4-FFF2-40B4-BE49-F238E27FC236}">
                <a16:creationId xmlns:a16="http://schemas.microsoft.com/office/drawing/2014/main" id="{00E6921F-DC2A-4805-A316-1DFBCD4C3C58}"/>
              </a:ext>
            </a:extLst>
          </p:cNvPr>
          <p:cNvSpPr>
            <a:spLocks noGrp="1"/>
          </p:cNvSpPr>
          <p:nvPr>
            <p:ph idx="1"/>
          </p:nvPr>
        </p:nvSpPr>
        <p:spPr>
          <a:xfrm>
            <a:off x="0" y="1160389"/>
            <a:ext cx="11601148" cy="4987889"/>
          </a:xfrm>
        </p:spPr>
        <p:txBody>
          <a:bodyPr>
            <a:normAutofit/>
          </a:bodyPr>
          <a:lstStyle/>
          <a:p>
            <a:pPr marL="0" indent="0" algn="just">
              <a:lnSpc>
                <a:spcPct val="120000"/>
              </a:lnSpc>
              <a:buNone/>
            </a:pPr>
            <a:r>
              <a:rPr lang="fr-FR" sz="2000" dirty="0">
                <a:latin typeface="Helvetica" panose="020B0604020202020204" pitchFamily="34" charset="0"/>
                <a:ea typeface="Baskerville" charset="0"/>
                <a:cs typeface="Helvetica" panose="020B0604020202020204" pitchFamily="34" charset="0"/>
              </a:rPr>
              <a:t>IV.1	 Si aucun problème n'est signalé ou une fois que les plans d'action correctrice ont été acceptés et qu'il a été convenu de mesures d'atténuation, l’ANAC-Niger délivre le certificat d'aérodrome au postulant. Un appendice décrivant les conditions essentielles existant à l'aérodrome peut être joint au certificat ; ceci peut inclure les points suivants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code de référence d'aérodrome ;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type d'avion critique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conditions opérationnelles pour l'accueil des avions critiques pour lesquels l'installation est prévue ;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Niveau de protection SLI ;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restrictions opérationnelles à l'aérodrome ; </a:t>
            </a:r>
          </a:p>
          <a:p>
            <a:pPr marL="749808" lvl="1" indent="-457200" algn="just">
              <a:lnSpc>
                <a:spcPct val="120000"/>
              </a:lnSpc>
              <a:buFont typeface="+mj-lt"/>
              <a:buAutoNum type="alphaLcParenR"/>
            </a:pPr>
            <a:r>
              <a:rPr lang="fr-FR" sz="2000" dirty="0">
                <a:latin typeface="Helvetica" panose="020B0604020202020204" pitchFamily="34" charset="0"/>
                <a:ea typeface="Baskerville" charset="0"/>
                <a:cs typeface="Helvetica" panose="020B0604020202020204" pitchFamily="34" charset="0"/>
              </a:rPr>
              <a:t>écarts autorisés par rapport à la compatibilité de l'aérodrome, conditions/restrictions opérationnelles dont ils sont assortis et leur validité . </a:t>
            </a:r>
          </a:p>
        </p:txBody>
      </p:sp>
    </p:spTree>
    <p:extLst>
      <p:ext uri="{BB962C8B-B14F-4D97-AF65-F5344CB8AC3E}">
        <p14:creationId xmlns:p14="http://schemas.microsoft.com/office/powerpoint/2010/main" val="1509018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76670"/>
            <a:ext cx="2743200" cy="365125"/>
          </a:xfrm>
        </p:spPr>
        <p:txBody>
          <a:bodyPr/>
          <a:lstStyle/>
          <a:p>
            <a:r>
              <a:rPr lang="fr-FR" dirty="0"/>
              <a:t>19</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84480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B8EEAABA-A38F-4DC6-84D4-A7B44763E32D}"/>
              </a:ext>
            </a:extLst>
          </p:cNvPr>
          <p:cNvSpPr>
            <a:spLocks noGrp="1"/>
          </p:cNvSpPr>
          <p:nvPr>
            <p:ph type="title"/>
          </p:nvPr>
        </p:nvSpPr>
        <p:spPr>
          <a:xfrm>
            <a:off x="0" y="205382"/>
            <a:ext cx="11597639" cy="1036811"/>
          </a:xfrm>
        </p:spPr>
        <p:txBody>
          <a:bodyPr>
            <a:normAutofit/>
          </a:bodyPr>
          <a:lstStyle/>
          <a:p>
            <a:pPr algn="ctr"/>
            <a:r>
              <a:rPr lang="fr-FR" sz="2800" b="1" dirty="0">
                <a:solidFill>
                  <a:srgbClr val="BE582B"/>
                </a:solidFill>
                <a:latin typeface="Helvetica" panose="020B0604020202020204" pitchFamily="34" charset="0"/>
                <a:ea typeface="Baskerville SemiBold" charset="0"/>
                <a:cs typeface="Helvetica" panose="020B0604020202020204" pitchFamily="34" charset="0"/>
              </a:rPr>
              <a:t>IV.  	 Délivrance du certificat  d’aérodrome (suite) </a:t>
            </a:r>
          </a:p>
        </p:txBody>
      </p:sp>
      <p:sp>
        <p:nvSpPr>
          <p:cNvPr id="10" name="Espace réservé du contenu 2">
            <a:extLst>
              <a:ext uri="{FF2B5EF4-FFF2-40B4-BE49-F238E27FC236}">
                <a16:creationId xmlns:a16="http://schemas.microsoft.com/office/drawing/2014/main" id="{0B3DC10E-E9BE-4D4F-B346-1262713F790E}"/>
              </a:ext>
            </a:extLst>
          </p:cNvPr>
          <p:cNvSpPr>
            <a:spLocks noGrp="1"/>
          </p:cNvSpPr>
          <p:nvPr>
            <p:ph idx="1"/>
          </p:nvPr>
        </p:nvSpPr>
        <p:spPr>
          <a:xfrm>
            <a:off x="-1" y="1382528"/>
            <a:ext cx="11597639" cy="4543612"/>
          </a:xfrm>
        </p:spPr>
        <p:txBody>
          <a:bodyPr>
            <a:normAutofit/>
          </a:bodyPr>
          <a:lstStyle/>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IV.2   L’ANAC-Niger peut accepter un écart sur la base d'une évaluation de la sécurité </a:t>
            </a:r>
          </a:p>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IV.3   Tant que les conditions de délivrance sont maintenues le certificat reste valable </a:t>
            </a:r>
          </a:p>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IV.4  Pendant la période de validité du certificat, l’ANAC-Niger surveille la mise en œuvre en temps voulu des plans d'action correctrice dans le cadre de la supervision continue </a:t>
            </a:r>
          </a:p>
          <a:p>
            <a:pPr marL="457200" lvl="0" indent="-457200" algn="just">
              <a:lnSpc>
                <a:spcPct val="150000"/>
              </a:lnSpc>
              <a:buFont typeface="+mj-lt"/>
              <a:buAutoNum type="alphaUcPeriod"/>
            </a:pPr>
            <a:r>
              <a:rPr lang="fr-FR" sz="2000" b="1" dirty="0">
                <a:latin typeface="Helvetica" panose="020B0604020202020204" pitchFamily="34" charset="0"/>
                <a:ea typeface="Baskerville" charset="0"/>
                <a:cs typeface="Helvetica" panose="020B0604020202020204" pitchFamily="34" charset="0"/>
              </a:rPr>
              <a:t>Validité du certificat d’aérodrome </a:t>
            </a:r>
          </a:p>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La durée de validité du certificat est de 3 ans. L’ANAC-Niger peut le suspendre, le révoquer ou l’annuler si le postulant, au cours de la période de validité, ne maintient pas un niveau acceptable et constant de sécurité.</a:t>
            </a:r>
          </a:p>
          <a:p>
            <a:pPr marL="0" indent="0" algn="just">
              <a:buNone/>
            </a:pPr>
            <a:endParaRPr lang="fr-FR" dirty="0">
              <a:latin typeface="Helvetica" panose="020B0604020202020204" pitchFamily="34" charset="0"/>
              <a:ea typeface="Baskerville" charset="0"/>
              <a:cs typeface="Helvetica" panose="020B0604020202020204" pitchFamily="34" charset="0"/>
            </a:endParaRPr>
          </a:p>
          <a:p>
            <a:pPr marL="0" indent="0" algn="just">
              <a:buNone/>
            </a:pPr>
            <a:endParaRPr lang="fr-FR"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43475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1</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37625CAB-52B6-BA44-891B-01833C6AAE37}"/>
              </a:ext>
            </a:extLst>
          </p:cNvPr>
          <p:cNvSpPr txBox="1"/>
          <p:nvPr/>
        </p:nvSpPr>
        <p:spPr>
          <a:xfrm>
            <a:off x="3031332" y="6579235"/>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17FDDA28-2A9D-4C57-9A2A-7B29C4CA652E}"/>
              </a:ext>
            </a:extLst>
          </p:cNvPr>
          <p:cNvSpPr>
            <a:spLocks noGrp="1"/>
          </p:cNvSpPr>
          <p:nvPr>
            <p:ph type="title"/>
          </p:nvPr>
        </p:nvSpPr>
        <p:spPr>
          <a:xfrm>
            <a:off x="1797666" y="412166"/>
            <a:ext cx="8596668" cy="660400"/>
          </a:xfrm>
        </p:spPr>
        <p:txBody>
          <a:bodyPr>
            <a:normAutofit fontScale="90000"/>
          </a:bodyPr>
          <a:lstStyle/>
          <a:p>
            <a:pPr algn="ctr"/>
            <a:r>
              <a:rPr lang="fr-FR" b="1" dirty="0">
                <a:solidFill>
                  <a:srgbClr val="BE582B"/>
                </a:solidFill>
                <a:latin typeface="Helvetica" panose="020B0604020202020204" pitchFamily="34" charset="0"/>
                <a:ea typeface="Baskerville SemiBold" charset="0"/>
                <a:cs typeface="Helvetica" panose="020B0604020202020204" pitchFamily="34" charset="0"/>
              </a:rPr>
              <a:t>PLAN</a:t>
            </a:r>
          </a:p>
        </p:txBody>
      </p:sp>
      <p:sp>
        <p:nvSpPr>
          <p:cNvPr id="10" name="Espace réservé du contenu 2">
            <a:extLst>
              <a:ext uri="{FF2B5EF4-FFF2-40B4-BE49-F238E27FC236}">
                <a16:creationId xmlns:a16="http://schemas.microsoft.com/office/drawing/2014/main" id="{36A38B16-CB49-4153-9F4F-AC9D807A93F8}"/>
              </a:ext>
            </a:extLst>
          </p:cNvPr>
          <p:cNvSpPr>
            <a:spLocks noGrp="1"/>
          </p:cNvSpPr>
          <p:nvPr>
            <p:ph idx="1"/>
          </p:nvPr>
        </p:nvSpPr>
        <p:spPr>
          <a:xfrm>
            <a:off x="220731" y="1647808"/>
            <a:ext cx="11133067" cy="3093380"/>
          </a:xfrm>
        </p:spPr>
        <p:txBody>
          <a:bodyPr>
            <a:noAutofit/>
          </a:bodyPr>
          <a:lstStyle/>
          <a:p>
            <a:pPr marL="0" lvl="0" indent="0">
              <a:lnSpc>
                <a:spcPct val="170000"/>
              </a:lnSpc>
              <a:buNone/>
            </a:pPr>
            <a:r>
              <a:rPr lang="fr-FR" sz="2000" b="1" dirty="0">
                <a:latin typeface="Helvetica" panose="020B0604020202020204" pitchFamily="34" charset="0"/>
                <a:ea typeface="Baskerville SemiBold" charset="0"/>
                <a:cs typeface="Helvetica" panose="020B0604020202020204" pitchFamily="34" charset="0"/>
              </a:rPr>
              <a:t>POINT 1: RAPPEL DES EXIGENCES REGLEMENTAIRES  LIEES A   LA CERTIFICATION DES AERODROMES</a:t>
            </a:r>
          </a:p>
          <a:p>
            <a:pPr marL="80963" lvl="0" indent="73025">
              <a:buNone/>
            </a:pPr>
            <a:endParaRPr lang="fr-FR" sz="2000" b="1" dirty="0">
              <a:latin typeface="Helvetica" panose="020B0604020202020204" pitchFamily="34" charset="0"/>
              <a:cs typeface="Helvetica" panose="020B0604020202020204" pitchFamily="34" charset="0"/>
            </a:endParaRPr>
          </a:p>
          <a:p>
            <a:pPr marL="80963" lvl="0" indent="-80963">
              <a:buNone/>
            </a:pPr>
            <a:r>
              <a:rPr lang="fr-FR" sz="2000" b="1" dirty="0">
                <a:latin typeface="Helvetica" panose="020B0604020202020204" pitchFamily="34" charset="0"/>
                <a:cs typeface="Helvetica" panose="020B0604020202020204" pitchFamily="34" charset="0"/>
              </a:rPr>
              <a:t>POINT 2: HISTORIQUE DE LA CERTIFICATION DE L’AIDH ET DEFIS</a:t>
            </a:r>
          </a:p>
          <a:p>
            <a:pPr marL="0" lvl="0" indent="0">
              <a:buNone/>
            </a:pPr>
            <a:endParaRPr lang="fr-FR" sz="2000" b="1" dirty="0">
              <a:latin typeface="Helvetica" panose="020B0604020202020204" pitchFamily="34" charset="0"/>
              <a:ea typeface="Baskerville" charset="0"/>
              <a:cs typeface="Helvetica" panose="020B0604020202020204" pitchFamily="34" charset="0"/>
            </a:endParaRPr>
          </a:p>
          <a:p>
            <a:pPr marL="0" indent="0">
              <a:buNone/>
            </a:pPr>
            <a:r>
              <a:rPr lang="fr-FR" sz="2000" b="1" dirty="0">
                <a:latin typeface="Helvetica" panose="020B0604020202020204" pitchFamily="34" charset="0"/>
                <a:ea typeface="Baskerville SemiBold" charset="0"/>
                <a:cs typeface="Helvetica" panose="020B0604020202020204" pitchFamily="34" charset="0"/>
              </a:rPr>
              <a:t>  </a:t>
            </a:r>
          </a:p>
          <a:p>
            <a:pPr marL="0" indent="0">
              <a:buNone/>
            </a:pPr>
            <a:r>
              <a:rPr lang="fr-FR" sz="2000" b="1" dirty="0">
                <a:latin typeface="Helvetica" panose="020B0604020202020204" pitchFamily="34" charset="0"/>
                <a:ea typeface="Baskerville SemiBold" charset="0"/>
                <a:cs typeface="Helvetica" panose="020B0604020202020204" pitchFamily="34" charset="0"/>
              </a:rPr>
              <a:t>POINT 3: PROCESSUS DE LA CERTIFICATION</a:t>
            </a:r>
            <a:endParaRPr lang="fr-FR" sz="2000" b="1"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1990401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20</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00736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573996AA-11C7-4169-A084-2AC771407D74}"/>
              </a:ext>
            </a:extLst>
          </p:cNvPr>
          <p:cNvSpPr>
            <a:spLocks noGrp="1"/>
          </p:cNvSpPr>
          <p:nvPr>
            <p:ph type="title"/>
          </p:nvPr>
        </p:nvSpPr>
        <p:spPr>
          <a:xfrm>
            <a:off x="0" y="217805"/>
            <a:ext cx="11577318" cy="839489"/>
          </a:xfrm>
        </p:spPr>
        <p:txBody>
          <a:bodyPr>
            <a:noAutofit/>
          </a:bodyPr>
          <a:lstStyle/>
          <a:p>
            <a:pPr algn="ctr"/>
            <a:r>
              <a:rPr lang="fr-FR" sz="2800" b="1" dirty="0">
                <a:solidFill>
                  <a:srgbClr val="BE582B"/>
                </a:solidFill>
                <a:latin typeface="Helvetica" panose="020B0604020202020204" pitchFamily="34" charset="0"/>
                <a:ea typeface="Baskerville SemiBold" charset="0"/>
                <a:cs typeface="Helvetica" panose="020B0604020202020204" pitchFamily="34" charset="0"/>
              </a:rPr>
              <a:t>IV.  	 Délivrance du certificat  d’aérodrome (suite)</a:t>
            </a:r>
          </a:p>
        </p:txBody>
      </p:sp>
      <p:sp>
        <p:nvSpPr>
          <p:cNvPr id="10" name="Espace réservé du contenu 2">
            <a:extLst>
              <a:ext uri="{FF2B5EF4-FFF2-40B4-BE49-F238E27FC236}">
                <a16:creationId xmlns:a16="http://schemas.microsoft.com/office/drawing/2014/main" id="{28186CCF-E534-4522-8C50-0172F00D8784}"/>
              </a:ext>
            </a:extLst>
          </p:cNvPr>
          <p:cNvSpPr>
            <a:spLocks noGrp="1"/>
          </p:cNvSpPr>
          <p:nvPr>
            <p:ph idx="1"/>
          </p:nvPr>
        </p:nvSpPr>
        <p:spPr>
          <a:xfrm>
            <a:off x="29863" y="1147776"/>
            <a:ext cx="11577318" cy="5013116"/>
          </a:xfrm>
        </p:spPr>
        <p:txBody>
          <a:bodyPr>
            <a:noAutofit/>
          </a:bodyPr>
          <a:lstStyle/>
          <a:p>
            <a:pPr marL="457200" indent="-457200" algn="just">
              <a:lnSpc>
                <a:spcPct val="100000"/>
              </a:lnSpc>
              <a:spcAft>
                <a:spcPts val="800"/>
              </a:spcAft>
              <a:buFont typeface="+mj-lt"/>
              <a:buAutoNum type="alphaUcPeriod" startAt="3"/>
            </a:pPr>
            <a:r>
              <a:rPr lang="fr-FR" sz="2000" b="1" dirty="0">
                <a:latin typeface="Helvetica" panose="020B0604020202020204" pitchFamily="34" charset="0"/>
                <a:ea typeface="Baskerville" charset="0"/>
                <a:cs typeface="Helvetica" panose="020B0604020202020204" pitchFamily="34" charset="0"/>
              </a:rPr>
              <a:t>Exemptions </a:t>
            </a:r>
          </a:p>
          <a:p>
            <a:pPr marL="0" indent="0" algn="just">
              <a:lnSpc>
                <a:spcPct val="100000"/>
              </a:lnSpc>
              <a:spcAft>
                <a:spcPts val="800"/>
              </a:spcAft>
              <a:buNone/>
            </a:pPr>
            <a:r>
              <a:rPr lang="fr-FR" sz="2000" dirty="0">
                <a:latin typeface="Helvetica" panose="020B0604020202020204" pitchFamily="34" charset="0"/>
                <a:ea typeface="Baskerville" charset="0"/>
                <a:cs typeface="Helvetica" panose="020B0604020202020204" pitchFamily="34" charset="0"/>
              </a:rPr>
              <a:t>L’ANAC-Niger peut exempter par écrit un exploitant d’aérodrome de se conformer à certaines dispositions du  RT AGA 1.</a:t>
            </a:r>
          </a:p>
          <a:p>
            <a:pPr marL="0" indent="0" algn="just">
              <a:lnSpc>
                <a:spcPct val="100000"/>
              </a:lnSpc>
              <a:spcAft>
                <a:spcPts val="800"/>
              </a:spcAft>
              <a:buNone/>
            </a:pPr>
            <a:r>
              <a:rPr lang="fr-FR" sz="2000" dirty="0">
                <a:latin typeface="Helvetica" panose="020B0604020202020204" pitchFamily="34" charset="0"/>
                <a:ea typeface="Baskerville" charset="0"/>
                <a:cs typeface="Helvetica" panose="020B0604020202020204" pitchFamily="34" charset="0"/>
              </a:rPr>
              <a:t>Le postulant doit envoyer une demande écrite à l’ANAC-Niger au moins trois (3) mois avant la prise d’effet de l’exemption. La lettre doit décrire :</a:t>
            </a:r>
          </a:p>
          <a:p>
            <a:pPr lvl="1" algn="just">
              <a:lnSpc>
                <a:spcPct val="100000"/>
              </a:lnSpc>
              <a:spcAft>
                <a:spcPts val="800"/>
              </a:spcAft>
              <a:buFont typeface="Arial" charset="0"/>
              <a:buChar char="•"/>
            </a:pPr>
            <a:r>
              <a:rPr lang="fr-FR" sz="2000" dirty="0">
                <a:latin typeface="Helvetica" panose="020B0604020202020204" pitchFamily="34" charset="0"/>
                <a:ea typeface="Baskerville" charset="0"/>
                <a:cs typeface="Helvetica" panose="020B0604020202020204" pitchFamily="34" charset="0"/>
              </a:rPr>
              <a:t>la norme concernée par l’exemption demandée ;</a:t>
            </a:r>
          </a:p>
          <a:p>
            <a:pPr lvl="1" algn="just">
              <a:lnSpc>
                <a:spcPct val="100000"/>
              </a:lnSpc>
              <a:spcAft>
                <a:spcPts val="800"/>
              </a:spcAft>
              <a:buFont typeface="Arial" charset="0"/>
              <a:buChar char="•"/>
            </a:pPr>
            <a:r>
              <a:rPr lang="fr-FR" sz="2000" dirty="0">
                <a:latin typeface="Helvetica" panose="020B0604020202020204" pitchFamily="34" charset="0"/>
                <a:ea typeface="Baskerville" charset="0"/>
                <a:cs typeface="Helvetica" panose="020B0604020202020204" pitchFamily="34" charset="0"/>
              </a:rPr>
              <a:t>les raisons de cette demande d’exemption ;</a:t>
            </a:r>
          </a:p>
          <a:p>
            <a:pPr lvl="1" algn="just">
              <a:lnSpc>
                <a:spcPct val="100000"/>
              </a:lnSpc>
              <a:spcAft>
                <a:spcPts val="800"/>
              </a:spcAft>
              <a:buFont typeface="Arial" charset="0"/>
              <a:buChar char="•"/>
            </a:pPr>
            <a:r>
              <a:rPr lang="fr-FR" sz="2000" dirty="0">
                <a:latin typeface="Helvetica" panose="020B0604020202020204" pitchFamily="34" charset="0"/>
                <a:ea typeface="Baskerville" charset="0"/>
                <a:cs typeface="Helvetica" panose="020B0604020202020204" pitchFamily="34" charset="0"/>
              </a:rPr>
              <a:t>une étude de sécurité précisant les actions prises pour maintenir un niveau acceptable de sécurité en cas d’exemption à cette norme. </a:t>
            </a:r>
          </a:p>
          <a:p>
            <a:pPr marL="0" indent="0" algn="just">
              <a:lnSpc>
                <a:spcPct val="100000"/>
              </a:lnSpc>
              <a:spcAft>
                <a:spcPts val="800"/>
              </a:spcAft>
              <a:buNone/>
            </a:pPr>
            <a:r>
              <a:rPr lang="fr-FR" sz="2000" dirty="0">
                <a:latin typeface="Helvetica" panose="020B0604020202020204" pitchFamily="34" charset="0"/>
                <a:ea typeface="Baskerville" charset="0"/>
                <a:cs typeface="Helvetica" panose="020B0604020202020204" pitchFamily="34" charset="0"/>
              </a:rPr>
              <a:t>L’ANAC-Niger procède à l’analyse appropriée des études de sécurité soumises afin de déterminer la suite à donner à cette demande.</a:t>
            </a:r>
          </a:p>
        </p:txBody>
      </p:sp>
    </p:spTree>
    <p:extLst>
      <p:ext uri="{BB962C8B-B14F-4D97-AF65-F5344CB8AC3E}">
        <p14:creationId xmlns:p14="http://schemas.microsoft.com/office/powerpoint/2010/main" val="3082333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21</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98704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14DA6F03-3F66-4CF0-9699-2BF58A62F0ED}"/>
              </a:ext>
            </a:extLst>
          </p:cNvPr>
          <p:cNvSpPr>
            <a:spLocks noGrp="1"/>
          </p:cNvSpPr>
          <p:nvPr>
            <p:ph type="title"/>
          </p:nvPr>
        </p:nvSpPr>
        <p:spPr>
          <a:xfrm>
            <a:off x="0" y="322376"/>
            <a:ext cx="11623040" cy="981075"/>
          </a:xfrm>
        </p:spPr>
        <p:txBody>
          <a:bodyPr>
            <a:normAutofit/>
          </a:bodyPr>
          <a:lstStyle/>
          <a:p>
            <a:r>
              <a:rPr lang="fr-FR" sz="3200" b="1" dirty="0">
                <a:solidFill>
                  <a:srgbClr val="BE582B"/>
                </a:solidFill>
                <a:latin typeface="Helvetica" panose="020B0604020202020204" pitchFamily="34" charset="0"/>
                <a:ea typeface="Baskerville SemiBold" charset="0"/>
                <a:cs typeface="Helvetica" panose="020B0604020202020204" pitchFamily="34" charset="0"/>
              </a:rPr>
              <a:t>IV.   Délivrance du certificat  d’aérodrome (suite) </a:t>
            </a:r>
            <a:endParaRPr lang="fr-FR" sz="32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BC71FB75-9861-4A31-B0F3-818E8E1A582D}"/>
              </a:ext>
            </a:extLst>
          </p:cNvPr>
          <p:cNvSpPr>
            <a:spLocks noGrp="1"/>
          </p:cNvSpPr>
          <p:nvPr>
            <p:ph idx="1"/>
          </p:nvPr>
        </p:nvSpPr>
        <p:spPr>
          <a:xfrm>
            <a:off x="0" y="1441730"/>
            <a:ext cx="11623040" cy="3580646"/>
          </a:xfrm>
        </p:spPr>
        <p:txBody>
          <a:bodyPr/>
          <a:lstStyle/>
          <a:p>
            <a:pPr algn="just">
              <a:lnSpc>
                <a:spcPct val="150000"/>
              </a:lnSpc>
              <a:buFont typeface="+mj-lt"/>
              <a:buAutoNum type="alphaUcPeriod" startAt="3"/>
            </a:pPr>
            <a:r>
              <a:rPr lang="fr-FR" sz="2000" b="1" dirty="0">
                <a:latin typeface="Helvetica" panose="020B0604020202020204" pitchFamily="34" charset="0"/>
                <a:ea typeface="Baskerville" charset="0"/>
                <a:cs typeface="Helvetica" panose="020B0604020202020204" pitchFamily="34" charset="0"/>
              </a:rPr>
              <a:t>   Exemptions (suite)</a:t>
            </a:r>
          </a:p>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Si la demande n’est pas recevable, l’ANAC-Niger adresse une lettre au postulant dans les 30 jours suivant la prise de décision. Cette lettre doit évoquer les raisons du refus.</a:t>
            </a:r>
          </a:p>
          <a:p>
            <a:pPr marL="0" indent="0" algn="just">
              <a:lnSpc>
                <a:spcPct val="150000"/>
              </a:lnSpc>
              <a:buNone/>
            </a:pPr>
            <a:r>
              <a:rPr lang="fr-FR" sz="2000" dirty="0">
                <a:latin typeface="Helvetica" panose="020B0604020202020204" pitchFamily="34" charset="0"/>
                <a:ea typeface="Baskerville" charset="0"/>
                <a:cs typeface="Helvetica" panose="020B0604020202020204" pitchFamily="34" charset="0"/>
              </a:rPr>
              <a:t>Si la demande est acceptée, l’original de l’exemption est envoyé par courrier au postulant dans les 30 jours suivant la prise de décision. Une copie de l’exemption est classée dans le dossier de certification de l’aérodrome et une autre est envoyée pour publication dans l’AIP</a:t>
            </a:r>
          </a:p>
          <a:p>
            <a:pPr marL="0" indent="0">
              <a:lnSpc>
                <a:spcPct val="150000"/>
              </a:lnSpc>
              <a:buNone/>
            </a:pPr>
            <a:endParaRPr lang="fr-F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15707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25858"/>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36030"/>
            <a:ext cx="2743200" cy="365125"/>
          </a:xfrm>
        </p:spPr>
        <p:txBody>
          <a:bodyPr/>
          <a:lstStyle/>
          <a:p>
            <a:r>
              <a:rPr lang="fr-FR" dirty="0"/>
              <a:t>22</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98704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41105A1B-3D0F-44CE-A1D4-F78B4FA8A4FA}"/>
              </a:ext>
            </a:extLst>
          </p:cNvPr>
          <p:cNvSpPr>
            <a:spLocks noGrp="1"/>
          </p:cNvSpPr>
          <p:nvPr>
            <p:ph type="title"/>
          </p:nvPr>
        </p:nvSpPr>
        <p:spPr>
          <a:xfrm>
            <a:off x="0" y="272530"/>
            <a:ext cx="11623040" cy="1072302"/>
          </a:xfrm>
        </p:spPr>
        <p:txBody>
          <a:bodyPr>
            <a:normAutofit/>
          </a:bodyPr>
          <a:lstStyle/>
          <a:p>
            <a:pPr algn="ctr"/>
            <a:r>
              <a:rPr lang="fr-FR" sz="3200" b="1" dirty="0">
                <a:solidFill>
                  <a:srgbClr val="BE582B"/>
                </a:solidFill>
                <a:latin typeface="Helvetica" panose="020B0604020202020204" pitchFamily="34" charset="0"/>
                <a:ea typeface="Baskerville SemiBold" charset="0"/>
                <a:cs typeface="Helvetica" panose="020B0604020202020204" pitchFamily="34" charset="0"/>
              </a:rPr>
              <a:t>IV.   Délivrance du certificat  d’aérodrome (suite) </a:t>
            </a:r>
          </a:p>
        </p:txBody>
      </p:sp>
      <p:sp>
        <p:nvSpPr>
          <p:cNvPr id="10" name="Espace réservé du contenu 2">
            <a:extLst>
              <a:ext uri="{FF2B5EF4-FFF2-40B4-BE49-F238E27FC236}">
                <a16:creationId xmlns:a16="http://schemas.microsoft.com/office/drawing/2014/main" id="{AF07F59C-A381-40A2-A667-23D347552AE3}"/>
              </a:ext>
            </a:extLst>
          </p:cNvPr>
          <p:cNvSpPr>
            <a:spLocks noGrp="1"/>
          </p:cNvSpPr>
          <p:nvPr>
            <p:ph idx="1"/>
          </p:nvPr>
        </p:nvSpPr>
        <p:spPr>
          <a:xfrm>
            <a:off x="0" y="1136324"/>
            <a:ext cx="12191999" cy="4979068"/>
          </a:xfrm>
        </p:spPr>
        <p:txBody>
          <a:bodyPr>
            <a:noAutofit/>
          </a:bodyPr>
          <a:lstStyle/>
          <a:p>
            <a:pPr marL="457200" indent="-457200" algn="just">
              <a:lnSpc>
                <a:spcPct val="160000"/>
              </a:lnSpc>
              <a:buFont typeface="+mj-lt"/>
              <a:buAutoNum type="alphaUcPeriod" startAt="4"/>
            </a:pPr>
            <a:r>
              <a:rPr lang="fr-FR" sz="2000" b="1" dirty="0">
                <a:latin typeface="Helvetica" panose="020B0604020202020204" pitchFamily="34" charset="0"/>
                <a:ea typeface="Baskerville" charset="0"/>
                <a:cs typeface="Helvetica" panose="020B0604020202020204" pitchFamily="34" charset="0"/>
              </a:rPr>
              <a:t>Amendement du certificat d’aérodrome </a:t>
            </a:r>
          </a:p>
          <a:p>
            <a:pPr marL="0" indent="0" algn="just">
              <a:lnSpc>
                <a:spcPct val="160000"/>
              </a:lnSpc>
              <a:buNone/>
            </a:pPr>
            <a:r>
              <a:rPr lang="fr-FR" sz="2000" dirty="0">
                <a:latin typeface="Helvetica" panose="020B0604020202020204" pitchFamily="34" charset="0"/>
                <a:ea typeface="Baskerville" charset="0"/>
                <a:cs typeface="Helvetica" panose="020B0604020202020204" pitchFamily="34" charset="0"/>
              </a:rPr>
              <a:t>L’ANAC-Niger peut amender un certificat d’aérodrome si :</a:t>
            </a:r>
          </a:p>
          <a:p>
            <a:pPr lvl="1" algn="just">
              <a:lnSpc>
                <a:spcPct val="160000"/>
              </a:lnSpc>
              <a:buFont typeface="Arial" charset="0"/>
              <a:buChar char="•"/>
            </a:pPr>
            <a:r>
              <a:rPr lang="fr-FR" sz="2000" dirty="0">
                <a:latin typeface="Helvetica" panose="020B0604020202020204" pitchFamily="34" charset="0"/>
                <a:ea typeface="Baskerville" charset="0"/>
                <a:cs typeface="Helvetica" panose="020B0604020202020204" pitchFamily="34" charset="0"/>
              </a:rPr>
              <a:t>une modification intervient dans la propriété ou la gestion de l’aérodrome ;</a:t>
            </a:r>
          </a:p>
          <a:p>
            <a:pPr lvl="1" algn="just">
              <a:lnSpc>
                <a:spcPct val="160000"/>
              </a:lnSpc>
              <a:buFont typeface="Arial" charset="0"/>
              <a:buChar char="•"/>
            </a:pPr>
            <a:r>
              <a:rPr lang="fr-FR" sz="2000" dirty="0">
                <a:latin typeface="Helvetica" panose="020B0604020202020204" pitchFamily="34" charset="0"/>
                <a:ea typeface="Baskerville" charset="0"/>
                <a:cs typeface="Helvetica" panose="020B0604020202020204" pitchFamily="34" charset="0"/>
              </a:rPr>
              <a:t> une modification intervient dans l’utilisation ou l’exploitation de l’aérodrome ;</a:t>
            </a:r>
          </a:p>
          <a:p>
            <a:pPr lvl="1" algn="just">
              <a:lnSpc>
                <a:spcPct val="160000"/>
              </a:lnSpc>
              <a:buFont typeface="Arial" charset="0"/>
              <a:buChar char="•"/>
            </a:pPr>
            <a:r>
              <a:rPr lang="fr-FR" sz="2000" dirty="0">
                <a:latin typeface="Helvetica" panose="020B0604020202020204" pitchFamily="34" charset="0"/>
                <a:ea typeface="Baskerville" charset="0"/>
                <a:cs typeface="Helvetica" panose="020B0604020202020204" pitchFamily="34" charset="0"/>
              </a:rPr>
              <a:t> une modification intervient dans les limites de l’aérodrome ;</a:t>
            </a:r>
          </a:p>
          <a:p>
            <a:pPr lvl="1" algn="just">
              <a:lnSpc>
                <a:spcPct val="160000"/>
              </a:lnSpc>
              <a:buFont typeface="Arial" charset="0"/>
              <a:buChar char="•"/>
            </a:pPr>
            <a:r>
              <a:rPr lang="fr-FR" sz="2000" dirty="0">
                <a:latin typeface="Helvetica" panose="020B0604020202020204" pitchFamily="34" charset="0"/>
                <a:ea typeface="Baskerville" charset="0"/>
                <a:cs typeface="Helvetica" panose="020B0604020202020204" pitchFamily="34" charset="0"/>
              </a:rPr>
              <a:t>le titulaire du certificat d’aérodrome demande un amendement.</a:t>
            </a:r>
          </a:p>
          <a:p>
            <a:pPr marL="0" indent="0" algn="just">
              <a:lnSpc>
                <a:spcPct val="160000"/>
              </a:lnSpc>
              <a:buNone/>
            </a:pPr>
            <a:r>
              <a:rPr lang="fr-FR" sz="2000" dirty="0">
                <a:latin typeface="Helvetica" panose="020B0604020202020204" pitchFamily="34" charset="0"/>
                <a:ea typeface="Baskerville" charset="0"/>
                <a:cs typeface="Helvetica" panose="020B0604020202020204" pitchFamily="34" charset="0"/>
              </a:rPr>
              <a:t>Le titulaire doit aviser l’ANAC-Niger de toute modification intervenant dans son exploitation ayant un impact sur le statut de l’aérodrome dans un délai maximum de dix (10) jours avant terme.</a:t>
            </a:r>
          </a:p>
          <a:p>
            <a:pPr marL="0" indent="0" algn="just">
              <a:lnSpc>
                <a:spcPct val="160000"/>
              </a:lnSpc>
              <a:buNone/>
            </a:pPr>
            <a:r>
              <a:rPr lang="fr-FR" sz="2000" dirty="0">
                <a:latin typeface="Helvetica" panose="020B0604020202020204" pitchFamily="34" charset="0"/>
                <a:ea typeface="Baskerville" charset="0"/>
                <a:cs typeface="Helvetica" panose="020B0604020202020204" pitchFamily="34" charset="0"/>
              </a:rPr>
              <a:t>L’ANAC-Niger après vérification par ses services compétents amende le certificat en conséquence. </a:t>
            </a:r>
          </a:p>
        </p:txBody>
      </p:sp>
    </p:spTree>
    <p:extLst>
      <p:ext uri="{BB962C8B-B14F-4D97-AF65-F5344CB8AC3E}">
        <p14:creationId xmlns:p14="http://schemas.microsoft.com/office/powerpoint/2010/main" val="13894401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23</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19024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4661763B-3987-41C3-9552-4F1C9DD5FB9A}"/>
              </a:ext>
            </a:extLst>
          </p:cNvPr>
          <p:cNvSpPr>
            <a:spLocks noGrp="1"/>
          </p:cNvSpPr>
          <p:nvPr>
            <p:ph type="title"/>
          </p:nvPr>
        </p:nvSpPr>
        <p:spPr>
          <a:xfrm>
            <a:off x="0" y="238125"/>
            <a:ext cx="11638278" cy="1178876"/>
          </a:xfrm>
        </p:spPr>
        <p:txBody>
          <a:bodyPr>
            <a:normAutofit/>
          </a:bodyPr>
          <a:lstStyle/>
          <a:p>
            <a:pPr algn="ctr"/>
            <a:r>
              <a:rPr lang="fr-FR" sz="2800" b="1" dirty="0">
                <a:solidFill>
                  <a:srgbClr val="BE582B"/>
                </a:solidFill>
                <a:latin typeface="Helvetica" panose="020B0604020202020204" pitchFamily="34" charset="0"/>
                <a:ea typeface="Baskerville SemiBold" charset="0"/>
                <a:cs typeface="Helvetica" panose="020B0604020202020204" pitchFamily="34" charset="0"/>
              </a:rPr>
              <a:t>V</a:t>
            </a:r>
            <a:r>
              <a:rPr lang="fr-FR" sz="3200" b="1" dirty="0">
                <a:solidFill>
                  <a:srgbClr val="BE582B"/>
                </a:solidFill>
                <a:latin typeface="Helvetica" panose="020B0604020202020204" pitchFamily="34" charset="0"/>
                <a:cs typeface="Helvetica" panose="020B0604020202020204" pitchFamily="34" charset="0"/>
              </a:rPr>
              <a:t>.    Publication dans l’AIP du statut de l’aérodrome </a:t>
            </a:r>
          </a:p>
        </p:txBody>
      </p:sp>
      <p:sp>
        <p:nvSpPr>
          <p:cNvPr id="10" name="Espace réservé du contenu 2">
            <a:extLst>
              <a:ext uri="{FF2B5EF4-FFF2-40B4-BE49-F238E27FC236}">
                <a16:creationId xmlns:a16="http://schemas.microsoft.com/office/drawing/2014/main" id="{478017D8-F654-4861-B116-302DC49920D0}"/>
              </a:ext>
            </a:extLst>
          </p:cNvPr>
          <p:cNvSpPr>
            <a:spLocks noGrp="1"/>
          </p:cNvSpPr>
          <p:nvPr>
            <p:ph idx="1"/>
          </p:nvPr>
        </p:nvSpPr>
        <p:spPr>
          <a:xfrm>
            <a:off x="71120" y="1336832"/>
            <a:ext cx="11496038" cy="4300538"/>
          </a:xfrm>
        </p:spPr>
        <p:txBody>
          <a:bodyPr>
            <a:noAutofit/>
          </a:bodyPr>
          <a:lstStyle/>
          <a:p>
            <a:pPr marL="0" lvl="1" indent="0" algn="just">
              <a:lnSpc>
                <a:spcPct val="150000"/>
              </a:lnSpc>
              <a:spcBef>
                <a:spcPts val="1200"/>
              </a:spcBef>
              <a:spcAft>
                <a:spcPts val="200"/>
              </a:spcAft>
              <a:buSzPct val="100000"/>
              <a:buNone/>
            </a:pPr>
            <a:r>
              <a:rPr lang="fr-FR" sz="2000" dirty="0">
                <a:latin typeface="Helvetica" panose="020B0604020202020204" pitchFamily="34" charset="0"/>
                <a:ea typeface="Baskerville" charset="0"/>
                <a:cs typeface="Helvetica" panose="020B0604020202020204" pitchFamily="34" charset="0"/>
              </a:rPr>
              <a:t>L’ANAC-Niger doit publier le statut de certification des aérodromes dans la publication d'information aéronautique, en incluant : </a:t>
            </a:r>
          </a:p>
          <a:p>
            <a:pPr marL="525780" lvl="2" indent="-342900" algn="just">
              <a:lnSpc>
                <a:spcPct val="150000"/>
              </a:lnSpc>
              <a:spcBef>
                <a:spcPts val="1200"/>
              </a:spcBef>
              <a:spcAft>
                <a:spcPts val="200"/>
              </a:spcAft>
              <a:buSzPct val="100000"/>
              <a:buFont typeface="+mj-lt"/>
              <a:buAutoNum type="alphaLcParenR"/>
            </a:pPr>
            <a:r>
              <a:rPr lang="fr-FR" sz="2000" dirty="0">
                <a:latin typeface="Helvetica" panose="020B0604020202020204" pitchFamily="34" charset="0"/>
                <a:ea typeface="Baskerville" charset="0"/>
                <a:cs typeface="Helvetica" panose="020B0604020202020204" pitchFamily="34" charset="0"/>
              </a:rPr>
              <a:t>le nom de l'aérodrome et l'indicateur d'emplacement OACI ; </a:t>
            </a:r>
          </a:p>
          <a:p>
            <a:pPr marL="525780" lvl="2" indent="-342900" algn="just">
              <a:lnSpc>
                <a:spcPct val="150000"/>
              </a:lnSpc>
              <a:spcBef>
                <a:spcPts val="1200"/>
              </a:spcBef>
              <a:spcAft>
                <a:spcPts val="200"/>
              </a:spcAft>
              <a:buSzPct val="100000"/>
              <a:buFont typeface="+mj-lt"/>
              <a:buAutoNum type="alphaLcParenR"/>
            </a:pPr>
            <a:r>
              <a:rPr lang="fr-FR" sz="2000" dirty="0">
                <a:latin typeface="Helvetica" panose="020B0604020202020204" pitchFamily="34" charset="0"/>
                <a:ea typeface="Baskerville" charset="0"/>
                <a:cs typeface="Helvetica" panose="020B0604020202020204" pitchFamily="34" charset="0"/>
              </a:rPr>
              <a:t>le nom et l’adresse de l’exploitant ;</a:t>
            </a:r>
          </a:p>
          <a:p>
            <a:pPr marL="525780" lvl="2" indent="-342900" algn="just">
              <a:lnSpc>
                <a:spcPct val="150000"/>
              </a:lnSpc>
              <a:spcBef>
                <a:spcPts val="1200"/>
              </a:spcBef>
              <a:spcAft>
                <a:spcPts val="200"/>
              </a:spcAft>
              <a:buSzPct val="100000"/>
              <a:buFont typeface="+mj-lt"/>
              <a:buAutoNum type="alphaLcParenR"/>
            </a:pPr>
            <a:r>
              <a:rPr lang="fr-FR" sz="2000" dirty="0">
                <a:latin typeface="Helvetica" panose="020B0604020202020204" pitchFamily="34" charset="0"/>
                <a:ea typeface="Baskerville" charset="0"/>
                <a:cs typeface="Helvetica" panose="020B0604020202020204" pitchFamily="34" charset="0"/>
              </a:rPr>
              <a:t>la référence du certificat;</a:t>
            </a:r>
          </a:p>
          <a:p>
            <a:pPr marL="525780" lvl="2" indent="-342900" algn="just">
              <a:lnSpc>
                <a:spcPct val="150000"/>
              </a:lnSpc>
              <a:spcBef>
                <a:spcPts val="1200"/>
              </a:spcBef>
              <a:spcAft>
                <a:spcPts val="200"/>
              </a:spcAft>
              <a:buSzPct val="100000"/>
              <a:buFont typeface="+mj-lt"/>
              <a:buAutoNum type="alphaLcParenR"/>
            </a:pPr>
            <a:r>
              <a:rPr lang="fr-FR" sz="2000" dirty="0">
                <a:latin typeface="Helvetica" panose="020B0604020202020204" pitchFamily="34" charset="0"/>
                <a:ea typeface="Baskerville" charset="0"/>
                <a:cs typeface="Helvetica" panose="020B0604020202020204" pitchFamily="34" charset="0"/>
              </a:rPr>
              <a:t>la date de délivrance du certificat et la validité du certificat; </a:t>
            </a:r>
          </a:p>
          <a:p>
            <a:pPr marL="525780" lvl="2" indent="-342900" algn="just">
              <a:lnSpc>
                <a:spcPct val="150000"/>
              </a:lnSpc>
              <a:spcBef>
                <a:spcPts val="1200"/>
              </a:spcBef>
              <a:spcAft>
                <a:spcPts val="200"/>
              </a:spcAft>
              <a:buSzPct val="100000"/>
              <a:buFont typeface="+mj-lt"/>
              <a:buAutoNum type="alphaLcParenR"/>
            </a:pPr>
            <a:r>
              <a:rPr lang="fr-FR" sz="2000" dirty="0">
                <a:latin typeface="Helvetica" panose="020B0604020202020204" pitchFamily="34" charset="0"/>
                <a:ea typeface="Baskerville" charset="0"/>
                <a:cs typeface="Helvetica" panose="020B0604020202020204" pitchFamily="34" charset="0"/>
              </a:rPr>
              <a:t>les observations, s'il y a lieu. </a:t>
            </a:r>
            <a:endParaRPr lang="fr-FR" sz="2000" cap="none" dirty="0">
              <a:latin typeface="Helvetica" panose="020B0604020202020204" pitchFamily="34" charset="0"/>
              <a:ea typeface="Baskerville" charset="0"/>
              <a:cs typeface="Helvetica" panose="020B0604020202020204" pitchFamily="34" charset="0"/>
            </a:endParaRPr>
          </a:p>
        </p:txBody>
      </p:sp>
    </p:spTree>
    <p:extLst>
      <p:ext uri="{BB962C8B-B14F-4D97-AF65-F5344CB8AC3E}">
        <p14:creationId xmlns:p14="http://schemas.microsoft.com/office/powerpoint/2010/main" val="674980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a:xfrm>
            <a:off x="8651240" y="6356350"/>
            <a:ext cx="2743200" cy="365125"/>
          </a:xfrm>
        </p:spPr>
        <p:txBody>
          <a:bodyPr/>
          <a:lstStyle/>
          <a:p>
            <a:r>
              <a:rPr lang="fr-FR" dirty="0"/>
              <a:t>24</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282448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C67504B2-ABB7-45C6-B98A-4C0489C70489}"/>
              </a:ext>
            </a:extLst>
          </p:cNvPr>
          <p:cNvSpPr>
            <a:spLocks noGrp="1"/>
          </p:cNvSpPr>
          <p:nvPr>
            <p:ph type="title"/>
          </p:nvPr>
        </p:nvSpPr>
        <p:spPr>
          <a:xfrm>
            <a:off x="0" y="293370"/>
            <a:ext cx="11638277" cy="1320800"/>
          </a:xfrm>
        </p:spPr>
        <p:txBody>
          <a:bodyPr>
            <a:normAutofit/>
          </a:bodyPr>
          <a:lstStyle/>
          <a:p>
            <a:r>
              <a:rPr lang="fr-FR" sz="3200" b="1" dirty="0">
                <a:solidFill>
                  <a:srgbClr val="BE582B"/>
                </a:solidFill>
                <a:latin typeface="Helvetica" panose="020B0604020202020204" pitchFamily="34" charset="0"/>
                <a:ea typeface="Baskerville SemiBold" charset="0"/>
                <a:cs typeface="Helvetica" panose="020B0604020202020204" pitchFamily="34" charset="0"/>
              </a:rPr>
              <a:t>V.  Publication dans l’AIP du statut de l’aérodrome (suite)</a:t>
            </a:r>
            <a:endParaRPr lang="fr-FR" sz="32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6D08A187-9E38-4200-ACAB-2A2446A216C1}"/>
              </a:ext>
            </a:extLst>
          </p:cNvPr>
          <p:cNvSpPr>
            <a:spLocks noGrp="1"/>
          </p:cNvSpPr>
          <p:nvPr>
            <p:ph idx="1"/>
          </p:nvPr>
        </p:nvSpPr>
        <p:spPr>
          <a:xfrm>
            <a:off x="0" y="1789796"/>
            <a:ext cx="11638278" cy="3785871"/>
          </a:xfrm>
        </p:spPr>
        <p:txBody>
          <a:bodyPr>
            <a:normAutofit/>
          </a:bodyPr>
          <a:lstStyle/>
          <a:p>
            <a:pPr marL="0" lvl="1" indent="0" algn="just">
              <a:lnSpc>
                <a:spcPct val="150000"/>
              </a:lnSpc>
              <a:spcBef>
                <a:spcPts val="1200"/>
              </a:spcBef>
              <a:spcAft>
                <a:spcPts val="200"/>
              </a:spcAft>
              <a:buSzPct val="100000"/>
              <a:buNone/>
            </a:pPr>
            <a:r>
              <a:rPr lang="fr-FR" sz="2000" dirty="0">
                <a:latin typeface="Helvetica" panose="020B0604020202020204" pitchFamily="34" charset="0"/>
                <a:ea typeface="Baskerville" charset="0"/>
                <a:cs typeface="Helvetica" panose="020B0604020202020204" pitchFamily="34" charset="0"/>
              </a:rPr>
              <a:t>Si des préoccupations de sécurité ont été observées sur l'aérodrome, le certificat peut être assorti de conditions spéciales ou de restrictions opérationnelles qui doivent être publiées dans l’AIP ou par NOTAM, jusqu'à l'achèvement du plan d'actions correctrices. Dans un tel cas, la validité peut être écourtée pour être en cohérence avec la durée et le contenu du plan d'actions correctrices. D'autres mesures possibles qui peuvent être prises par l’ANAC-Niger comprennent la suspension du certificat ou sa révocation. </a:t>
            </a:r>
          </a:p>
        </p:txBody>
      </p:sp>
    </p:spTree>
    <p:extLst>
      <p:ext uri="{BB962C8B-B14F-4D97-AF65-F5344CB8AC3E}">
        <p14:creationId xmlns:p14="http://schemas.microsoft.com/office/powerpoint/2010/main" val="3054626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2C335D45-307F-2B41-B12C-693561FA9D5B}"/>
              </a:ext>
            </a:extLst>
          </p:cNvPr>
          <p:cNvPicPr>
            <a:picLocks noChangeAspect="1"/>
          </p:cNvPicPr>
          <p:nvPr/>
        </p:nvPicPr>
        <p:blipFill rotWithShape="1">
          <a:blip r:embed="rId3">
            <a:alphaModFix amt="19000"/>
            <a:extLst>
              <a:ext uri="{28A0092B-C50C-407E-A947-70E740481C1C}">
                <a14:useLocalDpi xmlns:a14="http://schemas.microsoft.com/office/drawing/2010/main" val="0"/>
              </a:ext>
            </a:extLst>
          </a:blip>
          <a:srcRect t="23485" b="32033"/>
          <a:stretch/>
        </p:blipFill>
        <p:spPr>
          <a:xfrm>
            <a:off x="0" y="3755802"/>
            <a:ext cx="12206288" cy="3102198"/>
          </a:xfrm>
          <a:prstGeom prst="rect">
            <a:avLst/>
          </a:prstGeom>
        </p:spPr>
      </p:pic>
      <p:sp>
        <p:nvSpPr>
          <p:cNvPr id="2" name="ZoneTexte 1"/>
          <p:cNvSpPr txBox="1"/>
          <p:nvPr/>
        </p:nvSpPr>
        <p:spPr>
          <a:xfrm>
            <a:off x="1621971" y="2280797"/>
            <a:ext cx="8948057" cy="1938992"/>
          </a:xfrm>
          <a:prstGeom prst="rect">
            <a:avLst/>
          </a:prstGeom>
          <a:noFill/>
        </p:spPr>
        <p:txBody>
          <a:bodyPr wrap="square" rtlCol="0">
            <a:spAutoFit/>
          </a:bodyPr>
          <a:lstStyle/>
          <a:p>
            <a:pPr algn="ctr"/>
            <a:r>
              <a:rPr lang="fr-FR" sz="6000" b="1" dirty="0">
                <a:ln w="22225">
                  <a:solidFill>
                    <a:schemeClr val="accent2"/>
                  </a:solidFill>
                  <a:prstDash val="solid"/>
                </a:ln>
                <a:solidFill>
                  <a:srgbClr val="F47C20"/>
                </a:solidFill>
                <a:latin typeface="Helvetica" pitchFamily="2" charset="0"/>
              </a:rPr>
              <a:t>Merci pour votre </a:t>
            </a:r>
            <a:br>
              <a:rPr lang="fr-FR" sz="6000" b="1" dirty="0">
                <a:ln w="22225">
                  <a:solidFill>
                    <a:schemeClr val="accent2"/>
                  </a:solidFill>
                  <a:prstDash val="solid"/>
                </a:ln>
                <a:solidFill>
                  <a:srgbClr val="F47C20"/>
                </a:solidFill>
                <a:latin typeface="Helvetica" pitchFamily="2" charset="0"/>
              </a:rPr>
            </a:br>
            <a:r>
              <a:rPr lang="fr-FR" sz="6000" b="1" dirty="0">
                <a:ln w="22225">
                  <a:solidFill>
                    <a:schemeClr val="accent2"/>
                  </a:solidFill>
                  <a:prstDash val="solid"/>
                </a:ln>
                <a:solidFill>
                  <a:srgbClr val="F47C20"/>
                </a:solidFill>
                <a:latin typeface="Helvetica" pitchFamily="2" charset="0"/>
              </a:rPr>
              <a:t>aimable attention</a:t>
            </a:r>
          </a:p>
        </p:txBody>
      </p:sp>
      <p:pic>
        <p:nvPicPr>
          <p:cNvPr id="8" name="Image 7">
            <a:extLst>
              <a:ext uri="{FF2B5EF4-FFF2-40B4-BE49-F238E27FC236}">
                <a16:creationId xmlns:a16="http://schemas.microsoft.com/office/drawing/2014/main" id="{2E0B3939-DD75-4F46-B4B2-3055B8E6E7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4325" y="238471"/>
            <a:ext cx="2200275" cy="1314757"/>
          </a:xfrm>
          <a:prstGeom prst="rect">
            <a:avLst/>
          </a:prstGeom>
          <a:solidFill>
            <a:srgbClr val="047F36"/>
          </a:solidFill>
        </p:spPr>
      </p:pic>
      <p:pic>
        <p:nvPicPr>
          <p:cNvPr id="9" name="Image 8">
            <a:extLst>
              <a:ext uri="{FF2B5EF4-FFF2-40B4-BE49-F238E27FC236}">
                <a16:creationId xmlns:a16="http://schemas.microsoft.com/office/drawing/2014/main" id="{419EFC45-5F7D-9642-9E3A-72009DBE096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Tree>
    <p:extLst>
      <p:ext uri="{BB962C8B-B14F-4D97-AF65-F5344CB8AC3E}">
        <p14:creationId xmlns:p14="http://schemas.microsoft.com/office/powerpoint/2010/main" val="31544783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2</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6D096B24-194D-4EED-B948-7BF97F8D6CE2}"/>
              </a:ext>
            </a:extLst>
          </p:cNvPr>
          <p:cNvSpPr txBox="1"/>
          <p:nvPr/>
        </p:nvSpPr>
        <p:spPr>
          <a:xfrm>
            <a:off x="3243263" y="6608225"/>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906CF9E2-D3BB-4430-81A9-323BCF3E4C35}"/>
              </a:ext>
            </a:extLst>
          </p:cNvPr>
          <p:cNvSpPr>
            <a:spLocks noGrp="1"/>
          </p:cNvSpPr>
          <p:nvPr>
            <p:ph type="title"/>
          </p:nvPr>
        </p:nvSpPr>
        <p:spPr>
          <a:xfrm>
            <a:off x="0" y="553313"/>
            <a:ext cx="11353799" cy="1377314"/>
          </a:xfrm>
        </p:spPr>
        <p:txBody>
          <a:bodyPr>
            <a:normAutofit fontScale="90000"/>
          </a:bodyPr>
          <a:lstStyle/>
          <a:p>
            <a:pPr algn="ctr">
              <a:lnSpc>
                <a:spcPct val="100000"/>
              </a:lnSpc>
            </a:pPr>
            <a:r>
              <a:rPr lang="fr-FR" sz="2700" b="1" dirty="0">
                <a:solidFill>
                  <a:srgbClr val="BE582B"/>
                </a:solidFill>
                <a:latin typeface="Helvetica" panose="020B0604020202020204" pitchFamily="34" charset="0"/>
                <a:ea typeface="Baskerville SemiBold" charset="0"/>
                <a:cs typeface="Helvetica" panose="020B0604020202020204" pitchFamily="34" charset="0"/>
              </a:rPr>
              <a:t>POINT 1: RAPPEL DES EXIGENCES RÉGLEMENTAIRES LIEES A LA CERTIFICATION DES AERODROMES</a:t>
            </a:r>
            <a:br>
              <a:rPr lang="fr-FR" sz="4800" b="1" dirty="0">
                <a:solidFill>
                  <a:srgbClr val="BE582B"/>
                </a:solidFill>
                <a:latin typeface="Helvetica" panose="020B0604020202020204" pitchFamily="34" charset="0"/>
                <a:ea typeface="Baskerville SemiBold" charset="0"/>
                <a:cs typeface="Helvetica" panose="020B0604020202020204" pitchFamily="34" charset="0"/>
              </a:rPr>
            </a:br>
            <a:br>
              <a:rPr lang="fr-FR" b="1" dirty="0">
                <a:latin typeface="Baskerville" charset="0"/>
                <a:ea typeface="Baskerville" charset="0"/>
                <a:cs typeface="Baskerville" charset="0"/>
              </a:rPr>
            </a:br>
            <a:endParaRPr lang="fr-FR" dirty="0"/>
          </a:p>
        </p:txBody>
      </p:sp>
      <p:sp>
        <p:nvSpPr>
          <p:cNvPr id="10" name="Espace réservé du contenu 2">
            <a:extLst>
              <a:ext uri="{FF2B5EF4-FFF2-40B4-BE49-F238E27FC236}">
                <a16:creationId xmlns:a16="http://schemas.microsoft.com/office/drawing/2014/main" id="{B439EC9D-DDCA-4729-8F62-B354C23CB629}"/>
              </a:ext>
            </a:extLst>
          </p:cNvPr>
          <p:cNvSpPr>
            <a:spLocks noGrp="1"/>
          </p:cNvSpPr>
          <p:nvPr>
            <p:ph idx="1"/>
          </p:nvPr>
        </p:nvSpPr>
        <p:spPr>
          <a:xfrm>
            <a:off x="280023" y="1876637"/>
            <a:ext cx="11073776" cy="4439074"/>
          </a:xfrm>
        </p:spPr>
        <p:txBody>
          <a:bodyPr>
            <a:normAutofit/>
          </a:bodyPr>
          <a:lstStyle/>
          <a:p>
            <a:pPr marL="131400" indent="0" algn="just">
              <a:lnSpc>
                <a:spcPct val="100000"/>
              </a:lnSpc>
              <a:buNone/>
            </a:pPr>
            <a:r>
              <a:rPr lang="fr-FR" sz="2000" b="1" dirty="0">
                <a:latin typeface="Helvetica" panose="020B0604020202020204" pitchFamily="34" charset="0"/>
                <a:cs typeface="Helvetica" panose="020B0604020202020204" pitchFamily="34" charset="0"/>
              </a:rPr>
              <a:t>1.1  Exigences internationales   (OACI)  : </a:t>
            </a:r>
          </a:p>
          <a:p>
            <a:pPr marL="360000" indent="-182563" algn="just">
              <a:lnSpc>
                <a:spcPct val="100000"/>
              </a:lnSpc>
              <a:buFont typeface="Wingdings" panose="05000000000000000000" pitchFamily="2" charset="2"/>
              <a:buChar char="q"/>
            </a:pPr>
            <a:r>
              <a:rPr lang="fr-FR" sz="2000" dirty="0">
                <a:latin typeface="Helvetica" panose="020B0604020202020204" pitchFamily="34" charset="0"/>
                <a:cs typeface="Helvetica" panose="020B0604020202020204" pitchFamily="34" charset="0"/>
              </a:rPr>
              <a:t>    </a:t>
            </a:r>
            <a:r>
              <a:rPr lang="fr-FR" sz="2000" b="1" dirty="0">
                <a:latin typeface="Helvetica" panose="020B0604020202020204" pitchFamily="34" charset="0"/>
                <a:cs typeface="Helvetica" panose="020B0604020202020204" pitchFamily="34" charset="0"/>
              </a:rPr>
              <a:t>Convention de Chicago (Déc. 1944) :</a:t>
            </a:r>
          </a:p>
          <a:p>
            <a:pPr marL="360000" indent="-182563" algn="just">
              <a:lnSpc>
                <a:spcPct val="100000"/>
              </a:lnSpc>
              <a:buNone/>
            </a:pPr>
            <a:r>
              <a:rPr lang="fr-FR" sz="2000" dirty="0">
                <a:latin typeface="Helvetica" panose="020B0604020202020204" pitchFamily="34" charset="0"/>
                <a:cs typeface="Helvetica" panose="020B0604020202020204" pitchFamily="34" charset="0"/>
              </a:rPr>
              <a:t> </a:t>
            </a:r>
            <a:r>
              <a:rPr lang="fr-FR" sz="2000" b="1" i="1" dirty="0">
                <a:solidFill>
                  <a:srgbClr val="92D050"/>
                </a:solidFill>
                <a:latin typeface="Helvetica" panose="020B0604020202020204" pitchFamily="34" charset="0"/>
                <a:cs typeface="Helvetica" panose="020B0604020202020204" pitchFamily="34" charset="0"/>
              </a:rPr>
              <a:t>Article  28  </a:t>
            </a:r>
            <a:r>
              <a:rPr lang="fr-FR" sz="2000" dirty="0">
                <a:latin typeface="Helvetica" panose="020B0604020202020204" pitchFamily="34" charset="0"/>
                <a:cs typeface="Helvetica" panose="020B0604020202020204" pitchFamily="34" charset="0"/>
              </a:rPr>
              <a:t>:  « Chaque  État  contractant  s’engage  à  fournir  sur  son territoire  des  aéroports(...) conformément aux normes et   pratiques qui pourraient être recommandées ou établies en vertu de la présente Convention »</a:t>
            </a:r>
          </a:p>
          <a:p>
            <a:pPr marL="360000" indent="-182563" algn="just">
              <a:lnSpc>
                <a:spcPct val="100000"/>
              </a:lnSpc>
              <a:buFont typeface="Wingdings" panose="05000000000000000000" pitchFamily="2" charset="2"/>
              <a:buChar char="q"/>
            </a:pPr>
            <a:r>
              <a:rPr lang="fr-FR" sz="2000" dirty="0">
                <a:latin typeface="Helvetica" panose="020B0604020202020204" pitchFamily="34" charset="0"/>
                <a:cs typeface="Helvetica" panose="020B0604020202020204" pitchFamily="34" charset="0"/>
              </a:rPr>
              <a:t>    </a:t>
            </a:r>
            <a:r>
              <a:rPr lang="fr-FR" sz="2000" b="1" dirty="0">
                <a:latin typeface="Helvetica" panose="020B0604020202020204" pitchFamily="34" charset="0"/>
                <a:cs typeface="Helvetica" panose="020B0604020202020204" pitchFamily="34" charset="0"/>
              </a:rPr>
              <a:t>Annexe 14 Vol I 8ème éd (Conception et exploitation technique des aérodromes) : </a:t>
            </a:r>
          </a:p>
          <a:p>
            <a:pPr marL="360000" indent="-182563" algn="just">
              <a:lnSpc>
                <a:spcPct val="100000"/>
              </a:lnSpc>
              <a:buNone/>
            </a:pPr>
            <a:r>
              <a:rPr lang="fr-FR" sz="2000" b="1" i="1" dirty="0">
                <a:solidFill>
                  <a:srgbClr val="92D050"/>
                </a:solidFill>
                <a:latin typeface="Helvetica" panose="020B0604020202020204" pitchFamily="34" charset="0"/>
                <a:cs typeface="Helvetica" panose="020B0604020202020204" pitchFamily="34" charset="0"/>
              </a:rPr>
              <a:t>   Norme 1.4.1: </a:t>
            </a:r>
            <a:r>
              <a:rPr lang="fr-FR" sz="2000" dirty="0">
                <a:latin typeface="Helvetica" panose="020B0604020202020204" pitchFamily="34" charset="0"/>
                <a:cs typeface="Helvetica" panose="020B0604020202020204" pitchFamily="34" charset="0"/>
              </a:rPr>
              <a:t>«Les États certifieront les aérodromes utilisés pour les vols internationaux en  tenant compte des spécifications de la présente Annexe et des autres spécifications pertinentes de l’OACI, et au moyen d’un cadre réglementaire approprié».  </a:t>
            </a:r>
          </a:p>
          <a:p>
            <a:pPr marL="360000" indent="-182563" algn="just">
              <a:lnSpc>
                <a:spcPct val="110000"/>
              </a:lnSpc>
              <a:buNone/>
            </a:pPr>
            <a:r>
              <a:rPr lang="fr-FR" sz="2000" dirty="0">
                <a:latin typeface="Helvetica" panose="020B0604020202020204" pitchFamily="34" charset="0"/>
                <a:cs typeface="Helvetica" panose="020B0604020202020204" pitchFamily="34" charset="0"/>
              </a:rPr>
              <a:t>   </a:t>
            </a:r>
            <a:r>
              <a:rPr lang="fr-FR" sz="2000" b="1" i="1" dirty="0">
                <a:solidFill>
                  <a:srgbClr val="92D050"/>
                </a:solidFill>
                <a:latin typeface="Helvetica" panose="020B0604020202020204" pitchFamily="34" charset="0"/>
                <a:cs typeface="Helvetica" panose="020B0604020202020204" pitchFamily="34" charset="0"/>
              </a:rPr>
              <a:t>Norme 1.4.3 </a:t>
            </a:r>
            <a:r>
              <a:rPr lang="fr-FR" sz="2000" dirty="0">
                <a:latin typeface="Helvetica" panose="020B0604020202020204" pitchFamily="34" charset="0"/>
                <a:cs typeface="Helvetica" panose="020B0604020202020204" pitchFamily="34" charset="0"/>
              </a:rPr>
              <a:t>: «Le cadre règlementaire prévoira l’établissement de critères et de procédures pour la certification des aérodromes ». </a:t>
            </a:r>
          </a:p>
          <a:p>
            <a:pPr marL="1162050" indent="0" algn="just">
              <a:buNone/>
            </a:pPr>
            <a:endParaRPr lang="fr-FR" dirty="0"/>
          </a:p>
        </p:txBody>
      </p:sp>
    </p:spTree>
    <p:extLst>
      <p:ext uri="{BB962C8B-B14F-4D97-AF65-F5344CB8AC3E}">
        <p14:creationId xmlns:p14="http://schemas.microsoft.com/office/powerpoint/2010/main" val="1562725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3</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581401" y="6632864"/>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003AE16D-C0BE-43CA-8300-E6DC1EFAF190}"/>
              </a:ext>
            </a:extLst>
          </p:cNvPr>
          <p:cNvSpPr>
            <a:spLocks noGrp="1"/>
          </p:cNvSpPr>
          <p:nvPr>
            <p:ph type="title"/>
          </p:nvPr>
        </p:nvSpPr>
        <p:spPr>
          <a:xfrm>
            <a:off x="0" y="326528"/>
            <a:ext cx="11508739" cy="1186247"/>
          </a:xfrm>
        </p:spPr>
        <p:txBody>
          <a:bodyPr>
            <a:normAutofit/>
          </a:bodyPr>
          <a:lstStyle/>
          <a:p>
            <a:pPr algn="ctr"/>
            <a:r>
              <a:rPr lang="fr-FR" sz="2400" b="1" dirty="0">
                <a:solidFill>
                  <a:srgbClr val="BE582B"/>
                </a:solidFill>
                <a:latin typeface="Helvetica" panose="020B0604020202020204" pitchFamily="34" charset="0"/>
                <a:ea typeface="Baskerville SemiBold" charset="0"/>
                <a:cs typeface="Helvetica" panose="020B0604020202020204" pitchFamily="34" charset="0"/>
              </a:rPr>
              <a:t>POINT 1: RAPPEL DES EXIGENCES RÉGLEMENTAIRES LIEES A LA CERTIFICATION DES AERODROMES (suite)</a:t>
            </a:r>
            <a:endParaRPr lang="fr-FR" sz="24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03617A65-386A-4EEF-AA92-A68D6238D39B}"/>
              </a:ext>
            </a:extLst>
          </p:cNvPr>
          <p:cNvSpPr>
            <a:spLocks noGrp="1"/>
          </p:cNvSpPr>
          <p:nvPr>
            <p:ph idx="1"/>
          </p:nvPr>
        </p:nvSpPr>
        <p:spPr>
          <a:xfrm>
            <a:off x="251460" y="2277045"/>
            <a:ext cx="11257280" cy="3815689"/>
          </a:xfrm>
        </p:spPr>
        <p:txBody>
          <a:bodyPr>
            <a:normAutofit/>
          </a:bodyPr>
          <a:lstStyle/>
          <a:p>
            <a:pPr marL="371475" indent="-371475" algn="just">
              <a:lnSpc>
                <a:spcPct val="150000"/>
              </a:lnSpc>
              <a:buNone/>
            </a:pPr>
            <a:r>
              <a:rPr lang="fr-FR" sz="2000" b="1" i="1" dirty="0">
                <a:solidFill>
                  <a:srgbClr val="92D050"/>
                </a:solidFill>
                <a:latin typeface="Helvetica" panose="020B0604020202020204" pitchFamily="34" charset="0"/>
                <a:cs typeface="Helvetica" panose="020B0604020202020204" pitchFamily="34" charset="0"/>
              </a:rPr>
              <a:t>     Norme 1.4.4:  </a:t>
            </a:r>
            <a:r>
              <a:rPr lang="fr-FR" sz="2000" dirty="0">
                <a:solidFill>
                  <a:schemeClr val="tx1"/>
                </a:solidFill>
                <a:latin typeface="Helvetica" panose="020B0604020202020204" pitchFamily="34" charset="0"/>
                <a:cs typeface="Helvetica" panose="020B0604020202020204" pitchFamily="34" charset="0"/>
              </a:rPr>
              <a:t>«</a:t>
            </a:r>
            <a:r>
              <a:rPr lang="fr-FR" sz="2000" b="1" i="1" dirty="0">
                <a:solidFill>
                  <a:schemeClr val="tx1"/>
                </a:solidFill>
                <a:latin typeface="Helvetica" panose="020B0604020202020204" pitchFamily="34" charset="0"/>
                <a:cs typeface="Helvetica" panose="020B0604020202020204" pitchFamily="34" charset="0"/>
              </a:rPr>
              <a:t> </a:t>
            </a:r>
            <a:r>
              <a:rPr lang="fr-FR" sz="2000" dirty="0">
                <a:latin typeface="Helvetica" panose="020B0604020202020204" pitchFamily="34" charset="0"/>
                <a:cs typeface="Helvetica" panose="020B0604020202020204" pitchFamily="34" charset="0"/>
              </a:rPr>
              <a:t>Dans le cadre du processus de certification, les États veilleront à ce qu’un      manuel d’aérodrome, contenant tous les renseignements utiles sur le site, les installations, les services, l’équipement, les procédures d’exploitation, l’organisation et la gestion de l’aérodrome, y compris un système de gestion de la sécurité, soit soumis par le postulant pour approbation ou acceptation avant la délivrance du certificat d’aérodrome».</a:t>
            </a:r>
          </a:p>
          <a:p>
            <a:pPr marL="371475" indent="-371475" algn="just">
              <a:lnSpc>
                <a:spcPct val="150000"/>
              </a:lnSpc>
              <a:buNone/>
            </a:pPr>
            <a:r>
              <a:rPr lang="fr-FR" sz="2000" b="1" dirty="0">
                <a:latin typeface="Helvetica" panose="020B0604020202020204" pitchFamily="34" charset="0"/>
                <a:cs typeface="Helvetica" panose="020B0604020202020204" pitchFamily="34" charset="0"/>
              </a:rPr>
              <a:t>      Autres docs OACI pertinents </a:t>
            </a:r>
            <a:r>
              <a:rPr lang="fr-FR" sz="2000" dirty="0">
                <a:latin typeface="Helvetica" panose="020B0604020202020204" pitchFamily="34" charset="0"/>
                <a:cs typeface="Helvetica" panose="020B0604020202020204" pitchFamily="34" charset="0"/>
              </a:rPr>
              <a:t>:</a:t>
            </a:r>
            <a:r>
              <a:rPr lang="fr-FR" sz="2000" i="1" dirty="0">
                <a:latin typeface="Helvetica" panose="020B0604020202020204" pitchFamily="34" charset="0"/>
                <a:cs typeface="Helvetica" panose="020B0604020202020204" pitchFamily="34" charset="0"/>
              </a:rPr>
              <a:t>les PANS Aérodromes (Doc 9981),</a:t>
            </a:r>
            <a:r>
              <a:rPr lang="fr-FR" sz="2000" dirty="0">
                <a:latin typeface="Helvetica" panose="020B0604020202020204" pitchFamily="34" charset="0"/>
                <a:cs typeface="Helvetica" panose="020B0604020202020204" pitchFamily="34" charset="0"/>
              </a:rPr>
              <a:t> Doc 9774, Doc 9859, doc 9157, Doc 9137, Doc 9735,…</a:t>
            </a:r>
          </a:p>
          <a:p>
            <a:pPr marL="182563" indent="-182563" algn="just">
              <a:lnSpc>
                <a:spcPct val="150000"/>
              </a:lnSpc>
              <a:buNone/>
            </a:pPr>
            <a:endParaRPr lang="fr-FR" sz="2000" dirty="0">
              <a:latin typeface="Helvetica" panose="020B0604020202020204" pitchFamily="34" charset="0"/>
              <a:cs typeface="Helvetica" panose="020B0604020202020204" pitchFamily="34" charset="0"/>
            </a:endParaRPr>
          </a:p>
          <a:p>
            <a:pPr marL="0" indent="0">
              <a:buNone/>
            </a:pPr>
            <a:endParaRPr lang="fr-FR" dirty="0">
              <a:latin typeface="Baskerville"/>
            </a:endParaRPr>
          </a:p>
          <a:p>
            <a:pPr marL="0" indent="0">
              <a:buNone/>
            </a:pPr>
            <a:endParaRPr lang="fr-FR" dirty="0"/>
          </a:p>
        </p:txBody>
      </p:sp>
    </p:spTree>
    <p:extLst>
      <p:ext uri="{BB962C8B-B14F-4D97-AF65-F5344CB8AC3E}">
        <p14:creationId xmlns:p14="http://schemas.microsoft.com/office/powerpoint/2010/main" val="791050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4</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581400" y="6587202"/>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452A706B-29CA-46CF-B804-E380D02BDFC4}"/>
              </a:ext>
            </a:extLst>
          </p:cNvPr>
          <p:cNvSpPr>
            <a:spLocks noGrp="1"/>
          </p:cNvSpPr>
          <p:nvPr>
            <p:ph type="title"/>
          </p:nvPr>
        </p:nvSpPr>
        <p:spPr>
          <a:xfrm>
            <a:off x="0" y="18247"/>
            <a:ext cx="11480800" cy="1320800"/>
          </a:xfrm>
        </p:spPr>
        <p:txBody>
          <a:bodyPr>
            <a:noAutofit/>
          </a:bodyPr>
          <a:lstStyle/>
          <a:p>
            <a:pPr algn="ctr"/>
            <a:r>
              <a:rPr lang="fr-FR" sz="2400" b="1" dirty="0">
                <a:solidFill>
                  <a:srgbClr val="BE582B"/>
                </a:solidFill>
                <a:latin typeface="Helvetica" panose="020B0604020202020204" pitchFamily="34" charset="0"/>
                <a:ea typeface="Baskerville SemiBold" charset="0"/>
                <a:cs typeface="Helvetica" panose="020B0604020202020204" pitchFamily="34" charset="0"/>
              </a:rPr>
              <a:t>POINT 1: RAPPEL DES EXIGENCES RÉGLEMENTAIRES LIEES A LA CERTIFICATION DES AERODROMES (suite)</a:t>
            </a:r>
            <a:endParaRPr lang="fr-FR" sz="24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EEBC6748-75CF-42C0-83B2-DB1DC15ACF3F}"/>
              </a:ext>
            </a:extLst>
          </p:cNvPr>
          <p:cNvSpPr>
            <a:spLocks noGrp="1"/>
          </p:cNvSpPr>
          <p:nvPr>
            <p:ph idx="1"/>
          </p:nvPr>
        </p:nvSpPr>
        <p:spPr>
          <a:xfrm>
            <a:off x="0" y="1113349"/>
            <a:ext cx="11805920" cy="5473853"/>
          </a:xfrm>
        </p:spPr>
        <p:txBody>
          <a:bodyPr>
            <a:normAutofit fontScale="70000" lnSpcReduction="20000"/>
          </a:bodyPr>
          <a:lstStyle/>
          <a:p>
            <a:pPr marL="0" indent="0" algn="just">
              <a:lnSpc>
                <a:spcPct val="150000"/>
              </a:lnSpc>
              <a:buNone/>
            </a:pPr>
            <a:r>
              <a:rPr lang="fr-FR" sz="2900" b="1" dirty="0">
                <a:latin typeface="Helvetica" panose="020B0604020202020204" pitchFamily="34" charset="0"/>
                <a:cs typeface="Helvetica" panose="020B0604020202020204" pitchFamily="34" charset="0"/>
              </a:rPr>
              <a:t>1.2 Exigences Nationales : </a:t>
            </a:r>
          </a:p>
          <a:p>
            <a:pPr marL="365125" indent="-273050" algn="just" defTabSz="312738">
              <a:lnSpc>
                <a:spcPct val="150000"/>
              </a:lnSpc>
              <a:buFont typeface="Wingdings" panose="05000000000000000000" pitchFamily="2" charset="2"/>
              <a:buChar char="q"/>
            </a:pPr>
            <a:r>
              <a:rPr lang="fr-FR" sz="2900" b="1" dirty="0">
                <a:latin typeface="Helvetica" panose="020B0604020202020204" pitchFamily="34" charset="0"/>
                <a:cs typeface="Helvetica" panose="020B0604020202020204" pitchFamily="34" charset="0"/>
              </a:rPr>
              <a:t> Code de l’aviation civile </a:t>
            </a:r>
            <a:r>
              <a:rPr lang="fr-FR" sz="2900" dirty="0">
                <a:latin typeface="Helvetica" panose="020B0604020202020204" pitchFamily="34" charset="0"/>
                <a:cs typeface="Helvetica" panose="020B0604020202020204" pitchFamily="34" charset="0"/>
              </a:rPr>
              <a:t>: Ordonnance N°2010-023 du 14 Mai 2010 portant code de l’aviation civile (Livre II- Aérodromes): </a:t>
            </a:r>
            <a:r>
              <a:rPr lang="fr-FR" sz="2900" dirty="0">
                <a:latin typeface="Helvetica" panose="020B0604020202020204" pitchFamily="34" charset="0"/>
                <a:cs typeface="Helvetica" panose="020B0604020202020204" pitchFamily="34" charset="0"/>
                <a:hlinkClick r:id="rId4" action="ppaction://hlinkfile"/>
              </a:rPr>
              <a:t> Article 130;</a:t>
            </a:r>
            <a:endParaRPr lang="fr-FR" sz="2900" dirty="0">
              <a:latin typeface="Helvetica" panose="020B0604020202020204" pitchFamily="34" charset="0"/>
              <a:cs typeface="Helvetica" panose="020B0604020202020204" pitchFamily="34" charset="0"/>
            </a:endParaRPr>
          </a:p>
          <a:p>
            <a:pPr marL="365125" indent="-273050" algn="just" defTabSz="312738">
              <a:lnSpc>
                <a:spcPct val="150000"/>
              </a:lnSpc>
              <a:buFont typeface="Wingdings" panose="05000000000000000000" pitchFamily="2" charset="2"/>
              <a:buChar char="q"/>
            </a:pPr>
            <a:r>
              <a:rPr lang="fr-FR" sz="2900" dirty="0">
                <a:latin typeface="Helvetica" panose="020B0604020202020204" pitchFamily="34" charset="0"/>
                <a:cs typeface="Helvetica" panose="020B0604020202020204" pitchFamily="34" charset="0"/>
                <a:hlinkClick r:id="rId5" action="ppaction://hlinkfile"/>
              </a:rPr>
              <a:t> Décret 2007-463/PRN/NT/AC</a:t>
            </a:r>
            <a:r>
              <a:rPr lang="fr-FR" sz="2900" dirty="0">
                <a:latin typeface="Helvetica" panose="020B0604020202020204" pitchFamily="34" charset="0"/>
                <a:cs typeface="Helvetica" panose="020B0604020202020204" pitchFamily="34" charset="0"/>
              </a:rPr>
              <a:t> du 10 Octobre 2007 portant conception, certification et exploitation technique des aérodromes du Niger, articles 3 et 4;</a:t>
            </a:r>
          </a:p>
          <a:p>
            <a:pPr marL="365125" indent="-273050" algn="just" defTabSz="312738">
              <a:lnSpc>
                <a:spcPct val="150000"/>
              </a:lnSpc>
              <a:buFont typeface="Wingdings" panose="05000000000000000000" pitchFamily="2" charset="2"/>
              <a:buChar char="q"/>
            </a:pPr>
            <a:r>
              <a:rPr lang="fr-FR" sz="2900" b="1" dirty="0">
                <a:latin typeface="Helvetica" panose="020B0604020202020204" pitchFamily="34" charset="0"/>
                <a:cs typeface="Helvetica" panose="020B0604020202020204" pitchFamily="34" charset="0"/>
              </a:rPr>
              <a:t> </a:t>
            </a:r>
            <a:r>
              <a:rPr lang="fr-FR" sz="2900" dirty="0">
                <a:latin typeface="Helvetica" panose="020B0604020202020204" pitchFamily="34" charset="0"/>
                <a:cs typeface="Helvetica" panose="020B0604020202020204" pitchFamily="34" charset="0"/>
                <a:hlinkClick r:id="rId6" action="ppaction://hlinkfile"/>
              </a:rPr>
              <a:t>l’arrêté Arrête 67/MT/AC/DAC </a:t>
            </a:r>
            <a:r>
              <a:rPr lang="fr-FR" sz="2900" dirty="0">
                <a:latin typeface="Helvetica" panose="020B0604020202020204" pitchFamily="34" charset="0"/>
                <a:cs typeface="Helvetica" panose="020B0604020202020204" pitchFamily="34" charset="0"/>
              </a:rPr>
              <a:t>du 15 Octobre 2007 portant certification, agrément d’exploitation et homologation des aérodromes du Niger à la section II, articles 3,4 et 5 ;</a:t>
            </a:r>
          </a:p>
          <a:p>
            <a:pPr marL="365125" indent="-273050" algn="just" defTabSz="312738">
              <a:lnSpc>
                <a:spcPct val="150000"/>
              </a:lnSpc>
              <a:buFont typeface="Wingdings" panose="05000000000000000000" pitchFamily="2" charset="2"/>
              <a:buChar char="q"/>
            </a:pPr>
            <a:r>
              <a:rPr lang="fr-FR" sz="2900" b="1" dirty="0">
                <a:latin typeface="Helvetica" panose="020B0604020202020204" pitchFamily="34" charset="0"/>
                <a:cs typeface="Helvetica" panose="020B0604020202020204" pitchFamily="34" charset="0"/>
              </a:rPr>
              <a:t> </a:t>
            </a:r>
            <a:r>
              <a:rPr lang="fr-FR" sz="2900" b="1" dirty="0">
                <a:solidFill>
                  <a:srgbClr val="FF0000"/>
                </a:solidFill>
                <a:latin typeface="Helvetica" panose="020B0604020202020204" pitchFamily="34" charset="0"/>
                <a:cs typeface="Helvetica" panose="020B0604020202020204" pitchFamily="34" charset="0"/>
                <a:hlinkClick r:id="rId7" action="ppaction://hlinkfile"/>
              </a:rPr>
              <a:t>la </a:t>
            </a:r>
            <a:r>
              <a:rPr lang="fr-FR" sz="2900" dirty="0">
                <a:solidFill>
                  <a:srgbClr val="FF0000"/>
                </a:solidFill>
                <a:latin typeface="Helvetica" panose="020B0604020202020204" pitchFamily="34" charset="0"/>
                <a:cs typeface="Helvetica" panose="020B0604020202020204" pitchFamily="34" charset="0"/>
                <a:hlinkClick r:id="rId7" action="ppaction://hlinkfile"/>
              </a:rPr>
              <a:t>Décision N°0225/ANAC/DTA  </a:t>
            </a:r>
            <a:r>
              <a:rPr lang="fr-FR" sz="2900" dirty="0">
                <a:solidFill>
                  <a:schemeClr val="tx1"/>
                </a:solidFill>
                <a:latin typeface="Helvetica" panose="020B0604020202020204" pitchFamily="34" charset="0"/>
                <a:cs typeface="Helvetica" panose="020B0604020202020204" pitchFamily="34" charset="0"/>
              </a:rPr>
              <a:t>du 02 juillet 2019 </a:t>
            </a:r>
            <a:r>
              <a:rPr lang="fr-FR" sz="2900" dirty="0">
                <a:latin typeface="Helvetica" panose="020B0604020202020204" pitchFamily="34" charset="0"/>
                <a:cs typeface="Helvetica" panose="020B0604020202020204" pitchFamily="34" charset="0"/>
              </a:rPr>
              <a:t>portant adoption du règlement technique relatif à la conception et exploitation technique des aérodromes du Niger (RT AGA1) amendé;</a:t>
            </a:r>
          </a:p>
          <a:p>
            <a:pPr marL="365125" indent="-273050" algn="just" defTabSz="312738">
              <a:lnSpc>
                <a:spcPct val="150000"/>
              </a:lnSpc>
              <a:buFont typeface="Wingdings" panose="05000000000000000000" pitchFamily="2" charset="2"/>
              <a:buChar char="q"/>
            </a:pPr>
            <a:r>
              <a:rPr lang="fr-FR" sz="2900" b="1" dirty="0">
                <a:latin typeface="Helvetica" panose="020B0604020202020204" pitchFamily="34" charset="0"/>
                <a:cs typeface="Helvetica" panose="020B0604020202020204" pitchFamily="34" charset="0"/>
              </a:rPr>
              <a:t> </a:t>
            </a:r>
            <a:r>
              <a:rPr lang="fr-FR" sz="2900" dirty="0">
                <a:latin typeface="Helvetica" panose="020B0604020202020204" pitchFamily="34" charset="0"/>
                <a:cs typeface="Helvetica" panose="020B0604020202020204" pitchFamily="34" charset="0"/>
                <a:hlinkClick r:id="rId8" action="ppaction://hlinkfile"/>
              </a:rPr>
              <a:t>Décision </a:t>
            </a:r>
            <a:r>
              <a:rPr lang="fr-FR" sz="2900" dirty="0">
                <a:solidFill>
                  <a:srgbClr val="FF0000"/>
                </a:solidFill>
                <a:latin typeface="Helvetica" panose="020B0604020202020204" pitchFamily="34" charset="0"/>
                <a:cs typeface="Helvetica" panose="020B0604020202020204" pitchFamily="34" charset="0"/>
                <a:hlinkClick r:id="rId8" action="ppaction://hlinkfile"/>
              </a:rPr>
              <a:t>N°00000254/ANAC/DNAA/DTA </a:t>
            </a:r>
            <a:r>
              <a:rPr lang="fr-FR" sz="2900" dirty="0">
                <a:solidFill>
                  <a:schemeClr val="tx1"/>
                </a:solidFill>
                <a:latin typeface="Helvetica" panose="020B0604020202020204" pitchFamily="34" charset="0"/>
                <a:cs typeface="Helvetica" panose="020B0604020202020204" pitchFamily="34" charset="0"/>
              </a:rPr>
              <a:t>du 12 juillet 2019 </a:t>
            </a:r>
            <a:r>
              <a:rPr lang="fr-FR" sz="2900" dirty="0">
                <a:latin typeface="Helvetica" panose="020B0604020202020204" pitchFamily="34" charset="0"/>
                <a:cs typeface="Helvetica" panose="020B0604020202020204" pitchFamily="34" charset="0"/>
              </a:rPr>
              <a:t>portant adoption de la procédure de certification des aérodromes du Niger.</a:t>
            </a:r>
            <a:endParaRPr lang="fr-FR" sz="2900" b="1" dirty="0">
              <a:latin typeface="Helvetica" panose="020B0604020202020204" pitchFamily="34" charset="0"/>
              <a:cs typeface="Helvetica" panose="020B0604020202020204" pitchFamily="34" charset="0"/>
            </a:endParaRPr>
          </a:p>
          <a:p>
            <a:pPr marL="1101725" indent="-285750" algn="just">
              <a:buFontTx/>
              <a:buChar char="-"/>
            </a:pPr>
            <a:endParaRPr lang="fr-FR" sz="2400" dirty="0">
              <a:latin typeface="Helvetica" panose="020B0604020202020204" pitchFamily="34" charset="0"/>
              <a:cs typeface="Helvetica" panose="020B0604020202020204" pitchFamily="34" charset="0"/>
            </a:endParaRPr>
          </a:p>
          <a:p>
            <a:endParaRPr lang="fr-F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47287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5</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243263" y="6550223"/>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8A2FF9B5-9BD0-45B0-883C-23D350295B87}"/>
              </a:ext>
            </a:extLst>
          </p:cNvPr>
          <p:cNvSpPr>
            <a:spLocks noGrp="1"/>
          </p:cNvSpPr>
          <p:nvPr>
            <p:ph type="title"/>
          </p:nvPr>
        </p:nvSpPr>
        <p:spPr>
          <a:xfrm>
            <a:off x="419100" y="177165"/>
            <a:ext cx="11183620" cy="1122698"/>
          </a:xfrm>
        </p:spPr>
        <p:txBody>
          <a:bodyPr>
            <a:noAutofit/>
          </a:bodyPr>
          <a:lstStyle/>
          <a:p>
            <a:pPr algn="ctr"/>
            <a:r>
              <a:rPr lang="fr-FR" sz="2400" b="1" dirty="0">
                <a:solidFill>
                  <a:srgbClr val="BE582B"/>
                </a:solidFill>
                <a:latin typeface="Helvetica" panose="020B0604020202020204" pitchFamily="34" charset="0"/>
                <a:ea typeface="Baskerville SemiBold" charset="0"/>
                <a:cs typeface="Helvetica" panose="020B0604020202020204" pitchFamily="34" charset="0"/>
              </a:rPr>
              <a:t>POINT 2: HISTORISTIQUE DE LA CERTIFICATION DE L’AIDH ET DEFI</a:t>
            </a:r>
            <a:endParaRPr lang="fr-FR" sz="24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0399EAF0-F069-4C35-B8C2-37522EFE4286}"/>
              </a:ext>
            </a:extLst>
          </p:cNvPr>
          <p:cNvSpPr>
            <a:spLocks noGrp="1"/>
          </p:cNvSpPr>
          <p:nvPr>
            <p:ph idx="1"/>
          </p:nvPr>
        </p:nvSpPr>
        <p:spPr>
          <a:xfrm>
            <a:off x="419100" y="1594216"/>
            <a:ext cx="11353800" cy="4876800"/>
          </a:xfrm>
        </p:spPr>
        <p:txBody>
          <a:bodyPr>
            <a:normAutofit fontScale="70000" lnSpcReduction="20000"/>
          </a:bodyPr>
          <a:lstStyle/>
          <a:p>
            <a:pPr marL="0" indent="0" algn="just">
              <a:lnSpc>
                <a:spcPct val="150000"/>
              </a:lnSpc>
              <a:buNone/>
            </a:pPr>
            <a:r>
              <a:rPr lang="fr-FR" sz="3200" b="1" dirty="0">
                <a:latin typeface="Helvetica" panose="020B0604020202020204" pitchFamily="34" charset="0"/>
                <a:cs typeface="Helvetica" panose="020B0604020202020204" pitchFamily="34" charset="0"/>
              </a:rPr>
              <a:t>2.1:  Historique</a:t>
            </a:r>
          </a:p>
          <a:p>
            <a:pPr marL="365125" indent="-273050" algn="just" defTabSz="312738">
              <a:lnSpc>
                <a:spcPct val="150000"/>
              </a:lnSpc>
              <a:buFont typeface="Wingdings" panose="05000000000000000000" pitchFamily="2" charset="2"/>
              <a:buChar char="q"/>
            </a:pPr>
            <a:r>
              <a:rPr lang="fr-FR" sz="3200" b="1" dirty="0">
                <a:latin typeface="Helvetica" panose="020B0604020202020204" pitchFamily="34" charset="0"/>
                <a:cs typeface="Helvetica" panose="020B0604020202020204" pitchFamily="34" charset="0"/>
              </a:rPr>
              <a:t> </a:t>
            </a:r>
            <a:r>
              <a:rPr lang="fr-FR" sz="3200" dirty="0">
                <a:latin typeface="Helvetica" panose="020B0604020202020204" pitchFamily="34" charset="0"/>
                <a:cs typeface="Helvetica" panose="020B0604020202020204" pitchFamily="34" charset="0"/>
              </a:rPr>
              <a:t>Délivrance du premier certificat d’aérodrome </a:t>
            </a:r>
            <a:r>
              <a:rPr lang="fr-FR" sz="3200" b="1" dirty="0">
                <a:latin typeface="Helvetica" panose="020B0604020202020204" pitchFamily="34" charset="0"/>
                <a:cs typeface="Helvetica" panose="020B0604020202020204" pitchFamily="34" charset="0"/>
              </a:rPr>
              <a:t>le 28 décembre 2017 </a:t>
            </a:r>
            <a:r>
              <a:rPr lang="fr-FR" sz="3200" dirty="0">
                <a:latin typeface="Helvetica" panose="020B0604020202020204" pitchFamily="34" charset="0"/>
                <a:cs typeface="Helvetica" panose="020B0604020202020204" pitchFamily="34" charset="0"/>
              </a:rPr>
              <a:t>pour une durée de 3 ans :</a:t>
            </a:r>
          </a:p>
          <a:p>
            <a:pPr marL="365125" indent="-273050" algn="just" defTabSz="312738">
              <a:lnSpc>
                <a:spcPct val="150000"/>
              </a:lnSpc>
              <a:buFont typeface="Wingdings" panose="05000000000000000000" pitchFamily="2" charset="2"/>
              <a:buChar char="q"/>
            </a:pPr>
            <a:r>
              <a:rPr lang="fr-FR" sz="3200" dirty="0">
                <a:latin typeface="Helvetica" panose="020B0604020202020204" pitchFamily="34" charset="0"/>
                <a:cs typeface="Helvetica" panose="020B0604020202020204" pitchFamily="34" charset="0"/>
              </a:rPr>
              <a:t> Transfert de gestion de l’AIDH des AANN à SUMMA </a:t>
            </a:r>
            <a:r>
              <a:rPr lang="fr-FR" sz="3200" dirty="0" err="1">
                <a:latin typeface="Helvetica" panose="020B0604020202020204" pitchFamily="34" charset="0"/>
                <a:cs typeface="Helvetica" panose="020B0604020202020204" pitchFamily="34" charset="0"/>
              </a:rPr>
              <a:t>Aiports</a:t>
            </a:r>
            <a:r>
              <a:rPr lang="fr-FR" sz="3200" dirty="0">
                <a:latin typeface="Helvetica" panose="020B0604020202020204" pitchFamily="34" charset="0"/>
                <a:cs typeface="Helvetica" panose="020B0604020202020204" pitchFamily="34" charset="0"/>
              </a:rPr>
              <a:t> </a:t>
            </a:r>
            <a:r>
              <a:rPr lang="fr-FR" sz="3200" b="1" dirty="0">
                <a:latin typeface="Helvetica" panose="020B0604020202020204" pitchFamily="34" charset="0"/>
                <a:cs typeface="Helvetica" panose="020B0604020202020204" pitchFamily="34" charset="0"/>
              </a:rPr>
              <a:t>le 1</a:t>
            </a:r>
            <a:r>
              <a:rPr lang="fr-FR" sz="3200" b="1" baseline="30000" dirty="0">
                <a:latin typeface="Helvetica" panose="020B0604020202020204" pitchFamily="34" charset="0"/>
                <a:cs typeface="Helvetica" panose="020B0604020202020204" pitchFamily="34" charset="0"/>
              </a:rPr>
              <a:t>er</a:t>
            </a:r>
            <a:r>
              <a:rPr lang="fr-FR" sz="3200" b="1" dirty="0">
                <a:latin typeface="Helvetica" panose="020B0604020202020204" pitchFamily="34" charset="0"/>
                <a:cs typeface="Helvetica" panose="020B0604020202020204" pitchFamily="34" charset="0"/>
              </a:rPr>
              <a:t> mai 2019</a:t>
            </a:r>
            <a:r>
              <a:rPr lang="fr-FR" sz="3200" dirty="0">
                <a:latin typeface="Helvetica" panose="020B0604020202020204" pitchFamily="34" charset="0"/>
                <a:cs typeface="Helvetica" panose="020B0604020202020204" pitchFamily="34" charset="0"/>
              </a:rPr>
              <a:t>;</a:t>
            </a:r>
          </a:p>
          <a:p>
            <a:pPr marL="365125" indent="-273050" algn="just" defTabSz="312738">
              <a:lnSpc>
                <a:spcPct val="150000"/>
              </a:lnSpc>
              <a:buFont typeface="Wingdings" panose="05000000000000000000" pitchFamily="2" charset="2"/>
              <a:buChar char="q"/>
            </a:pPr>
            <a:r>
              <a:rPr lang="fr-FR" sz="3200" dirty="0">
                <a:solidFill>
                  <a:schemeClr val="tx1"/>
                </a:solidFill>
                <a:latin typeface="Helvetica" panose="020B0604020202020204" pitchFamily="34" charset="0"/>
                <a:cs typeface="Helvetica" panose="020B0604020202020204" pitchFamily="34" charset="0"/>
              </a:rPr>
              <a:t>Délivrance d’un certificat d’aérodrome provisoire pour la période du </a:t>
            </a:r>
            <a:r>
              <a:rPr lang="fr-FR" sz="3200" b="1" dirty="0">
                <a:solidFill>
                  <a:schemeClr val="tx1"/>
                </a:solidFill>
                <a:latin typeface="Helvetica" panose="020B0604020202020204" pitchFamily="34" charset="0"/>
                <a:cs typeface="Helvetica" panose="020B0604020202020204" pitchFamily="34" charset="0"/>
              </a:rPr>
              <a:t>1</a:t>
            </a:r>
            <a:r>
              <a:rPr lang="fr-FR" sz="3200" b="1" baseline="30000" dirty="0">
                <a:solidFill>
                  <a:schemeClr val="tx1"/>
                </a:solidFill>
                <a:latin typeface="Helvetica" panose="020B0604020202020204" pitchFamily="34" charset="0"/>
                <a:cs typeface="Helvetica" panose="020B0604020202020204" pitchFamily="34" charset="0"/>
              </a:rPr>
              <a:t>er</a:t>
            </a:r>
            <a:r>
              <a:rPr lang="fr-FR" sz="3200" b="1" dirty="0">
                <a:solidFill>
                  <a:schemeClr val="tx1"/>
                </a:solidFill>
                <a:latin typeface="Helvetica" panose="020B0604020202020204" pitchFamily="34" charset="0"/>
                <a:cs typeface="Helvetica" panose="020B0604020202020204" pitchFamily="34" charset="0"/>
              </a:rPr>
              <a:t> mai 2019 au   27 décembre 2020</a:t>
            </a:r>
            <a:r>
              <a:rPr lang="fr-FR" sz="3200" dirty="0">
                <a:solidFill>
                  <a:schemeClr val="tx1"/>
                </a:solidFill>
                <a:latin typeface="Helvetica" panose="020B0604020202020204" pitchFamily="34" charset="0"/>
                <a:cs typeface="Helvetica" panose="020B0604020202020204" pitchFamily="34" charset="0"/>
              </a:rPr>
              <a:t>;</a:t>
            </a:r>
          </a:p>
          <a:p>
            <a:pPr marL="365125" indent="-273050" algn="just" defTabSz="312738">
              <a:lnSpc>
                <a:spcPct val="150000"/>
              </a:lnSpc>
              <a:buFont typeface="Wingdings" panose="05000000000000000000" pitchFamily="2" charset="2"/>
              <a:buChar char="q"/>
            </a:pPr>
            <a:r>
              <a:rPr lang="fr-FR" sz="3200" dirty="0">
                <a:latin typeface="Helvetica" panose="020B0604020202020204" pitchFamily="34" charset="0"/>
                <a:cs typeface="Helvetica" panose="020B0604020202020204" pitchFamily="34" charset="0"/>
              </a:rPr>
              <a:t>Manifestation d’intérêt de SUMMA </a:t>
            </a:r>
            <a:r>
              <a:rPr lang="fr-FR" sz="3200" dirty="0" err="1">
                <a:latin typeface="Helvetica" panose="020B0604020202020204" pitchFamily="34" charset="0"/>
                <a:cs typeface="Helvetica" panose="020B0604020202020204" pitchFamily="34" charset="0"/>
              </a:rPr>
              <a:t>Airports</a:t>
            </a:r>
            <a:r>
              <a:rPr lang="fr-FR" sz="3200" dirty="0">
                <a:latin typeface="Helvetica" panose="020B0604020202020204" pitchFamily="34" charset="0"/>
                <a:cs typeface="Helvetica" panose="020B0604020202020204" pitchFamily="34" charset="0"/>
              </a:rPr>
              <a:t> pour la </a:t>
            </a:r>
            <a:r>
              <a:rPr lang="fr-FR" sz="3200" dirty="0" err="1">
                <a:latin typeface="Helvetica" panose="020B0604020202020204" pitchFamily="34" charset="0"/>
                <a:cs typeface="Helvetica" panose="020B0604020202020204" pitchFamily="34" charset="0"/>
              </a:rPr>
              <a:t>recertification</a:t>
            </a:r>
            <a:r>
              <a:rPr lang="fr-FR" sz="3200" dirty="0">
                <a:latin typeface="Helvetica" panose="020B0604020202020204" pitchFamily="34" charset="0"/>
                <a:cs typeface="Helvetica" panose="020B0604020202020204" pitchFamily="34" charset="0"/>
              </a:rPr>
              <a:t> le </a:t>
            </a:r>
            <a:r>
              <a:rPr lang="fr-FR" sz="3200" b="1" dirty="0">
                <a:latin typeface="Helvetica" panose="020B0604020202020204" pitchFamily="34" charset="0"/>
                <a:cs typeface="Helvetica" panose="020B0604020202020204" pitchFamily="34" charset="0"/>
              </a:rPr>
              <a:t>14 </a:t>
            </a:r>
            <a:r>
              <a:rPr lang="fr-FR" sz="3200" b="1" dirty="0" err="1">
                <a:latin typeface="Helvetica" panose="020B0604020202020204" pitchFamily="34" charset="0"/>
                <a:cs typeface="Helvetica" panose="020B0604020202020204" pitchFamily="34" charset="0"/>
              </a:rPr>
              <a:t>aôut</a:t>
            </a:r>
            <a:r>
              <a:rPr lang="fr-FR" sz="3200" b="1" dirty="0">
                <a:latin typeface="Helvetica" panose="020B0604020202020204" pitchFamily="34" charset="0"/>
                <a:cs typeface="Helvetica" panose="020B0604020202020204" pitchFamily="34" charset="0"/>
              </a:rPr>
              <a:t> 2019</a:t>
            </a:r>
            <a:r>
              <a:rPr lang="fr-FR" sz="3200" dirty="0">
                <a:latin typeface="Helvetica" panose="020B0604020202020204" pitchFamily="34" charset="0"/>
                <a:cs typeface="Helvetica" panose="020B0604020202020204" pitchFamily="34" charset="0"/>
              </a:rPr>
              <a:t>;</a:t>
            </a:r>
          </a:p>
          <a:p>
            <a:pPr marL="365125" indent="-273050" algn="just" defTabSz="312738">
              <a:lnSpc>
                <a:spcPct val="150000"/>
              </a:lnSpc>
              <a:buFont typeface="Wingdings" panose="05000000000000000000" pitchFamily="2" charset="2"/>
              <a:buChar char="q"/>
            </a:pPr>
            <a:r>
              <a:rPr lang="fr-FR" sz="3200" dirty="0">
                <a:latin typeface="Helvetica" panose="020B0604020202020204" pitchFamily="34" charset="0"/>
                <a:cs typeface="Helvetica" panose="020B0604020202020204" pitchFamily="34" charset="0"/>
              </a:rPr>
              <a:t>Transmission du résultat de l’analyse de l’expression d’intérêt le </a:t>
            </a:r>
            <a:r>
              <a:rPr lang="fr-FR" sz="3200" b="1" dirty="0">
                <a:latin typeface="Helvetica" panose="020B0604020202020204" pitchFamily="34" charset="0"/>
                <a:cs typeface="Helvetica" panose="020B0604020202020204" pitchFamily="34" charset="0"/>
              </a:rPr>
              <a:t>1</a:t>
            </a:r>
            <a:r>
              <a:rPr lang="fr-FR" sz="3200" b="1" baseline="30000" dirty="0">
                <a:latin typeface="Helvetica" panose="020B0604020202020204" pitchFamily="34" charset="0"/>
                <a:cs typeface="Helvetica" panose="020B0604020202020204" pitchFamily="34" charset="0"/>
              </a:rPr>
              <a:t>er</a:t>
            </a:r>
            <a:r>
              <a:rPr lang="fr-FR" sz="3200" b="1" dirty="0">
                <a:latin typeface="Helvetica" panose="020B0604020202020204" pitchFamily="34" charset="0"/>
                <a:cs typeface="Helvetica" panose="020B0604020202020204" pitchFamily="34" charset="0"/>
              </a:rPr>
              <a:t> juin 2020.</a:t>
            </a:r>
            <a:endParaRPr lang="fr-FR" sz="2400" dirty="0">
              <a:latin typeface="Helvetica" panose="020B0604020202020204" pitchFamily="34" charset="0"/>
              <a:cs typeface="Helvetica" panose="020B0604020202020204" pitchFamily="34" charset="0"/>
            </a:endParaRPr>
          </a:p>
          <a:p>
            <a:endParaRPr lang="fr-FR" dirty="0">
              <a:latin typeface="Baskerville"/>
            </a:endParaRPr>
          </a:p>
        </p:txBody>
      </p:sp>
    </p:spTree>
    <p:extLst>
      <p:ext uri="{BB962C8B-B14F-4D97-AF65-F5344CB8AC3E}">
        <p14:creationId xmlns:p14="http://schemas.microsoft.com/office/powerpoint/2010/main" val="1230659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6</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413760" y="6602958"/>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C5952D4D-18C5-4E55-B796-E515A226E520}"/>
              </a:ext>
            </a:extLst>
          </p:cNvPr>
          <p:cNvSpPr>
            <a:spLocks noGrp="1"/>
          </p:cNvSpPr>
          <p:nvPr>
            <p:ph type="title"/>
          </p:nvPr>
        </p:nvSpPr>
        <p:spPr>
          <a:xfrm>
            <a:off x="0" y="352514"/>
            <a:ext cx="11597637" cy="1122698"/>
          </a:xfrm>
        </p:spPr>
        <p:txBody>
          <a:bodyPr>
            <a:noAutofit/>
          </a:bodyPr>
          <a:lstStyle/>
          <a:p>
            <a:pPr algn="ctr"/>
            <a:r>
              <a:rPr lang="fr-FR" sz="2400" b="1" dirty="0">
                <a:solidFill>
                  <a:srgbClr val="BE582B"/>
                </a:solidFill>
                <a:latin typeface="Helvetica" panose="020B0604020202020204" pitchFamily="34" charset="0"/>
                <a:ea typeface="Baskerville SemiBold" charset="0"/>
                <a:cs typeface="Helvetica" panose="020B0604020202020204" pitchFamily="34" charset="0"/>
              </a:rPr>
              <a:t>POINT 2: HISTORISTIQUE DE LA CERTIFICATION DE L’AIDH ET DEFI (Suite)</a:t>
            </a:r>
            <a:endParaRPr lang="fr-FR" sz="2400" dirty="0">
              <a:latin typeface="Helvetica" panose="020B0604020202020204" pitchFamily="34" charset="0"/>
              <a:cs typeface="Helvetica" panose="020B0604020202020204" pitchFamily="34" charset="0"/>
            </a:endParaRPr>
          </a:p>
        </p:txBody>
      </p:sp>
      <p:sp>
        <p:nvSpPr>
          <p:cNvPr id="10" name="Espace réservé du contenu 2">
            <a:extLst>
              <a:ext uri="{FF2B5EF4-FFF2-40B4-BE49-F238E27FC236}">
                <a16:creationId xmlns:a16="http://schemas.microsoft.com/office/drawing/2014/main" id="{AA450B9C-6FE1-47E8-9FE5-A53FE3C42F71}"/>
              </a:ext>
            </a:extLst>
          </p:cNvPr>
          <p:cNvSpPr>
            <a:spLocks noGrp="1"/>
          </p:cNvSpPr>
          <p:nvPr>
            <p:ph idx="1"/>
          </p:nvPr>
        </p:nvSpPr>
        <p:spPr>
          <a:xfrm>
            <a:off x="386079" y="1996669"/>
            <a:ext cx="11211559" cy="3408451"/>
          </a:xfrm>
        </p:spPr>
        <p:txBody>
          <a:bodyPr>
            <a:normAutofit/>
          </a:bodyPr>
          <a:lstStyle/>
          <a:p>
            <a:pPr marL="0" indent="0" algn="just">
              <a:lnSpc>
                <a:spcPct val="150000"/>
              </a:lnSpc>
              <a:buNone/>
            </a:pPr>
            <a:r>
              <a:rPr lang="fr-FR" sz="2400" b="1" dirty="0">
                <a:latin typeface="Helvetica" panose="020B0604020202020204" pitchFamily="34" charset="0"/>
                <a:cs typeface="Helvetica" panose="020B0604020202020204" pitchFamily="34" charset="0"/>
              </a:rPr>
              <a:t>2.2 :  Défi</a:t>
            </a:r>
          </a:p>
          <a:p>
            <a:pPr marL="0" indent="0" algn="just">
              <a:lnSpc>
                <a:spcPct val="150000"/>
              </a:lnSpc>
              <a:buNone/>
            </a:pPr>
            <a:r>
              <a:rPr lang="fr-FR" sz="2000" dirty="0">
                <a:latin typeface="Helvetica" panose="020B0604020202020204" pitchFamily="34" charset="0"/>
                <a:cs typeface="Helvetica" panose="020B0604020202020204" pitchFamily="34" charset="0"/>
              </a:rPr>
              <a:t>Certifier l’AIDH d’ici le 27 décembre 2020 conformément </a:t>
            </a:r>
            <a:r>
              <a:rPr lang="fr-FR" sz="2000" dirty="0">
                <a:latin typeface="Helvetica" panose="020B0604020202020204" pitchFamily="34" charset="0"/>
                <a:cs typeface="Helvetica" panose="020B0604020202020204" pitchFamily="34" charset="0"/>
                <a:hlinkClick r:id="rId4" action="ppaction://hlinkfile"/>
              </a:rPr>
              <a:t>au chronogramme </a:t>
            </a:r>
            <a:r>
              <a:rPr lang="fr-FR" sz="2000" dirty="0">
                <a:latin typeface="Helvetica" panose="020B0604020202020204" pitchFamily="34" charset="0"/>
                <a:cs typeface="Helvetica" panose="020B0604020202020204" pitchFamily="34" charset="0"/>
              </a:rPr>
              <a:t>ci-joint</a:t>
            </a:r>
            <a:r>
              <a:rPr lang="fr-FR" sz="2000" b="1" dirty="0">
                <a:latin typeface="Helvetica" panose="020B0604020202020204" pitchFamily="34" charset="0"/>
                <a:cs typeface="Helvetica" panose="020B0604020202020204" pitchFamily="34" charset="0"/>
              </a:rPr>
              <a:t> et aux o</a:t>
            </a:r>
            <a:r>
              <a:rPr lang="fr-FR" sz="2000" dirty="0">
                <a:latin typeface="Helvetica" panose="020B0604020202020204" pitchFamily="34" charset="0"/>
                <a:cs typeface="Helvetica" panose="020B0604020202020204" pitchFamily="34" charset="0"/>
              </a:rPr>
              <a:t>bjectifs d’Abuja révisés : «Certification au moins d’un aérodrome utilisé pour les vols internationaux avant fin 2020 ».</a:t>
            </a:r>
          </a:p>
        </p:txBody>
      </p:sp>
    </p:spTree>
    <p:extLst>
      <p:ext uri="{BB962C8B-B14F-4D97-AF65-F5344CB8AC3E}">
        <p14:creationId xmlns:p14="http://schemas.microsoft.com/office/powerpoint/2010/main" val="1079018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7</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031332" y="6492158"/>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12" name="Titre 1">
            <a:extLst>
              <a:ext uri="{FF2B5EF4-FFF2-40B4-BE49-F238E27FC236}">
                <a16:creationId xmlns:a16="http://schemas.microsoft.com/office/drawing/2014/main" id="{332BBA37-D7EF-4158-858B-291A423801D6}"/>
              </a:ext>
            </a:extLst>
          </p:cNvPr>
          <p:cNvSpPr>
            <a:spLocks noGrp="1"/>
          </p:cNvSpPr>
          <p:nvPr>
            <p:ph type="title"/>
          </p:nvPr>
        </p:nvSpPr>
        <p:spPr>
          <a:xfrm>
            <a:off x="0" y="444046"/>
            <a:ext cx="11170416" cy="1059634"/>
          </a:xfrm>
        </p:spPr>
        <p:txBody>
          <a:bodyPr>
            <a:normAutofit fontScale="90000"/>
          </a:bodyPr>
          <a:lstStyle/>
          <a:p>
            <a:pPr algn="ctr">
              <a:lnSpc>
                <a:spcPct val="100000"/>
              </a:lnSpc>
            </a:pPr>
            <a:r>
              <a:rPr lang="fr-FR" sz="3200" b="1" dirty="0">
                <a:solidFill>
                  <a:srgbClr val="BE582B"/>
                </a:solidFill>
                <a:latin typeface="Helvetica" panose="020B0604020202020204" pitchFamily="34" charset="0"/>
                <a:ea typeface="Baskerville" charset="0"/>
                <a:cs typeface="Helvetica" panose="020B0604020202020204" pitchFamily="34" charset="0"/>
              </a:rPr>
              <a:t>Point 3: PROCESSUS DE LA CERTIFICATION</a:t>
            </a:r>
            <a:br>
              <a:rPr lang="fr-FR" b="1" dirty="0">
                <a:latin typeface="Helvetica" panose="020B0604020202020204" pitchFamily="34" charset="0"/>
                <a:ea typeface="Baskerville" charset="0"/>
                <a:cs typeface="Helvetica" panose="020B0604020202020204" pitchFamily="34" charset="0"/>
              </a:rPr>
            </a:br>
            <a:endParaRPr lang="fr-FR" dirty="0">
              <a:latin typeface="Helvetica" panose="020B0604020202020204" pitchFamily="34" charset="0"/>
              <a:cs typeface="Helvetica" panose="020B0604020202020204" pitchFamily="34" charset="0"/>
            </a:endParaRPr>
          </a:p>
        </p:txBody>
      </p:sp>
      <p:sp>
        <p:nvSpPr>
          <p:cNvPr id="13" name="Espace réservé du contenu 2">
            <a:extLst>
              <a:ext uri="{FF2B5EF4-FFF2-40B4-BE49-F238E27FC236}">
                <a16:creationId xmlns:a16="http://schemas.microsoft.com/office/drawing/2014/main" id="{E6864724-44FC-4B06-85EA-D2B23F61D6BE}"/>
              </a:ext>
            </a:extLst>
          </p:cNvPr>
          <p:cNvSpPr>
            <a:spLocks noGrp="1"/>
          </p:cNvSpPr>
          <p:nvPr>
            <p:ph idx="1"/>
          </p:nvPr>
        </p:nvSpPr>
        <p:spPr>
          <a:xfrm>
            <a:off x="610223" y="1887930"/>
            <a:ext cx="10890897" cy="3880773"/>
          </a:xfrm>
        </p:spPr>
        <p:txBody>
          <a:bodyPr/>
          <a:lstStyle/>
          <a:p>
            <a:pPr marL="514350" lvl="0" indent="-514350" algn="just">
              <a:lnSpc>
                <a:spcPct val="150000"/>
              </a:lnSpc>
              <a:buFont typeface="+mj-lt"/>
              <a:buAutoNum type="romanUcPeriod"/>
            </a:pPr>
            <a:r>
              <a:rPr lang="fr-FR" sz="2000" b="1" dirty="0">
                <a:latin typeface="Helvetica" panose="020B0604020202020204" pitchFamily="34" charset="0"/>
                <a:ea typeface="Baskerville" charset="0"/>
                <a:cs typeface="Helvetica" panose="020B0604020202020204" pitchFamily="34" charset="0"/>
              </a:rPr>
              <a:t>expression d’intérêt du postulant </a:t>
            </a:r>
          </a:p>
          <a:p>
            <a:pPr marL="514350" lvl="0" indent="-514350" algn="just">
              <a:lnSpc>
                <a:spcPct val="150000"/>
              </a:lnSpc>
              <a:buFont typeface="+mj-lt"/>
              <a:buAutoNum type="romanUcPeriod"/>
            </a:pPr>
            <a:r>
              <a:rPr lang="fr-FR" sz="2000" b="1" dirty="0">
                <a:latin typeface="Helvetica" panose="020B0604020202020204" pitchFamily="34" charset="0"/>
                <a:ea typeface="Baskerville" charset="0"/>
                <a:cs typeface="Helvetica" panose="020B0604020202020204" pitchFamily="34" charset="0"/>
              </a:rPr>
              <a:t>demande formelle de certificat </a:t>
            </a:r>
          </a:p>
          <a:p>
            <a:pPr marL="514350" lvl="0" indent="-514350" algn="just">
              <a:lnSpc>
                <a:spcPct val="150000"/>
              </a:lnSpc>
              <a:buFont typeface="+mj-lt"/>
              <a:buAutoNum type="romanUcPeriod"/>
            </a:pPr>
            <a:r>
              <a:rPr lang="fr-FR" sz="2000" b="1" dirty="0">
                <a:latin typeface="Helvetica" panose="020B0604020202020204" pitchFamily="34" charset="0"/>
                <a:ea typeface="Baskerville" charset="0"/>
                <a:cs typeface="Helvetica" panose="020B0604020202020204" pitchFamily="34" charset="0"/>
              </a:rPr>
              <a:t>évaluation de la demande de certificat</a:t>
            </a:r>
          </a:p>
          <a:p>
            <a:pPr marL="514350" indent="-514350" algn="just">
              <a:lnSpc>
                <a:spcPct val="150000"/>
              </a:lnSpc>
              <a:buFont typeface="+mj-lt"/>
              <a:buAutoNum type="romanUcPeriod"/>
            </a:pPr>
            <a:r>
              <a:rPr lang="fr-FR" sz="2000" b="1" dirty="0">
                <a:latin typeface="Helvetica" panose="020B0604020202020204" pitchFamily="34" charset="0"/>
                <a:ea typeface="Baskerville" charset="0"/>
                <a:cs typeface="Helvetica" panose="020B0604020202020204" pitchFamily="34" charset="0"/>
              </a:rPr>
              <a:t>délivrance du certificat d’aérodrome  </a:t>
            </a:r>
          </a:p>
          <a:p>
            <a:pPr marL="514350" lvl="0" indent="-514350" algn="just">
              <a:lnSpc>
                <a:spcPct val="150000"/>
              </a:lnSpc>
              <a:buFont typeface="+mj-lt"/>
              <a:buAutoNum type="romanUcPeriod"/>
            </a:pPr>
            <a:r>
              <a:rPr lang="fr-FR" sz="2000" b="1" dirty="0">
                <a:latin typeface="Helvetica" panose="020B0604020202020204" pitchFamily="34" charset="0"/>
                <a:ea typeface="Baskerville" charset="0"/>
                <a:cs typeface="Helvetica" panose="020B0604020202020204" pitchFamily="34" charset="0"/>
              </a:rPr>
              <a:t>publication dans l’AIP du statut de l’aérodrome. </a:t>
            </a:r>
          </a:p>
          <a:p>
            <a:pPr marL="0" indent="0" algn="just">
              <a:buNone/>
            </a:pPr>
            <a:endParaRPr lang="fr-FR"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013477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AE73111-1175-4F47-9D8B-748A11C45E84}"/>
              </a:ext>
            </a:extLst>
          </p:cNvPr>
          <p:cNvPicPr>
            <a:picLocks noChangeAspect="1"/>
          </p:cNvPicPr>
          <p:nvPr/>
        </p:nvPicPr>
        <p:blipFill rotWithShape="1">
          <a:blip r:embed="rId2">
            <a:lum bright="70000" contrast="-70000"/>
            <a:extLst>
              <a:ext uri="{28A0092B-C50C-407E-A947-70E740481C1C}">
                <a14:useLocalDpi xmlns:a14="http://schemas.microsoft.com/office/drawing/2010/main" val="0"/>
              </a:ext>
            </a:extLst>
          </a:blip>
          <a:srcRect r="49707"/>
          <a:stretch/>
        </p:blipFill>
        <p:spPr>
          <a:xfrm>
            <a:off x="9644063" y="3654334"/>
            <a:ext cx="2562225" cy="4876800"/>
          </a:xfrm>
          <a:prstGeom prst="rect">
            <a:avLst/>
          </a:prstGeom>
          <a:noFill/>
        </p:spPr>
      </p:pic>
      <p:sp>
        <p:nvSpPr>
          <p:cNvPr id="4" name="Espace réservé du numéro de diapositive 3">
            <a:extLst>
              <a:ext uri="{FF2B5EF4-FFF2-40B4-BE49-F238E27FC236}">
                <a16:creationId xmlns:a16="http://schemas.microsoft.com/office/drawing/2014/main" id="{F1482884-FFF2-E94B-832E-628EFA3DCF21}"/>
              </a:ext>
            </a:extLst>
          </p:cNvPr>
          <p:cNvSpPr>
            <a:spLocks noGrp="1"/>
          </p:cNvSpPr>
          <p:nvPr>
            <p:ph type="sldNum" sz="quarter" idx="12"/>
          </p:nvPr>
        </p:nvSpPr>
        <p:spPr/>
        <p:txBody>
          <a:bodyPr/>
          <a:lstStyle/>
          <a:p>
            <a:r>
              <a:rPr lang="fr-FR" dirty="0"/>
              <a:t>8</a:t>
            </a:r>
          </a:p>
        </p:txBody>
      </p:sp>
      <p:pic>
        <p:nvPicPr>
          <p:cNvPr id="7" name="Image 6">
            <a:extLst>
              <a:ext uri="{FF2B5EF4-FFF2-40B4-BE49-F238E27FC236}">
                <a16:creationId xmlns:a16="http://schemas.microsoft.com/office/drawing/2014/main" id="{1B94B376-5327-B74D-82D8-BA72019B5A6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1098" r="-660" b="32343"/>
          <a:stretch/>
        </p:blipFill>
        <p:spPr>
          <a:xfrm>
            <a:off x="11353799" y="-14288"/>
            <a:ext cx="852489" cy="4300538"/>
          </a:xfrm>
          <a:prstGeom prst="rect">
            <a:avLst/>
          </a:prstGeom>
        </p:spPr>
      </p:pic>
      <p:sp>
        <p:nvSpPr>
          <p:cNvPr id="6" name="ZoneTexte 5">
            <a:extLst>
              <a:ext uri="{FF2B5EF4-FFF2-40B4-BE49-F238E27FC236}">
                <a16:creationId xmlns:a16="http://schemas.microsoft.com/office/drawing/2014/main" id="{1DB91255-4B8B-43DC-B1EE-642D1557AFC9}"/>
              </a:ext>
            </a:extLst>
          </p:cNvPr>
          <p:cNvSpPr txBox="1"/>
          <p:nvPr/>
        </p:nvSpPr>
        <p:spPr>
          <a:xfrm>
            <a:off x="3169920" y="6531976"/>
            <a:ext cx="6400800" cy="307777"/>
          </a:xfrm>
          <a:prstGeom prst="rect">
            <a:avLst/>
          </a:prstGeom>
          <a:noFill/>
        </p:spPr>
        <p:txBody>
          <a:bodyPr wrap="square" rtlCol="0">
            <a:spAutoFit/>
          </a:bodyPr>
          <a:lstStyle/>
          <a:p>
            <a:r>
              <a:rPr lang="fr-FR" sz="1400" b="1" i="1" dirty="0">
                <a:latin typeface="Helvetica" panose="020B0604020202020204" pitchFamily="34" charset="0"/>
                <a:cs typeface="Helvetica" panose="020B0604020202020204" pitchFamily="34" charset="0"/>
              </a:rPr>
              <a:t>LANCEMENT DE LA DEUXIEME PHASE DE CERTIFICATION DE L’AIDH</a:t>
            </a:r>
          </a:p>
        </p:txBody>
      </p:sp>
      <p:sp>
        <p:nvSpPr>
          <p:cNvPr id="9" name="Titre 1">
            <a:extLst>
              <a:ext uri="{FF2B5EF4-FFF2-40B4-BE49-F238E27FC236}">
                <a16:creationId xmlns:a16="http://schemas.microsoft.com/office/drawing/2014/main" id="{07570CB7-2A89-42FE-81A7-D6F86F3998E7}"/>
              </a:ext>
            </a:extLst>
          </p:cNvPr>
          <p:cNvSpPr>
            <a:spLocks noGrp="1"/>
          </p:cNvSpPr>
          <p:nvPr>
            <p:ph type="title"/>
          </p:nvPr>
        </p:nvSpPr>
        <p:spPr>
          <a:xfrm>
            <a:off x="1" y="217805"/>
            <a:ext cx="10536232" cy="930062"/>
          </a:xfrm>
        </p:spPr>
        <p:txBody>
          <a:bodyPr>
            <a:normAutofit/>
          </a:bodyPr>
          <a:lstStyle/>
          <a:p>
            <a:pPr marL="857250" lvl="0" indent="-857250" algn="ctr">
              <a:buFont typeface="+mj-lt"/>
              <a:buAutoNum type="romanUcPeriod"/>
            </a:pPr>
            <a:r>
              <a:rPr lang="fr-FR" sz="3200" b="1" dirty="0">
                <a:solidFill>
                  <a:srgbClr val="BE582B"/>
                </a:solidFill>
                <a:latin typeface="Helvetica" panose="020B0604020202020204" pitchFamily="34" charset="0"/>
                <a:ea typeface="Baskerville SemiBold" charset="0"/>
                <a:cs typeface="Helvetica" panose="020B0604020202020204" pitchFamily="34" charset="0"/>
              </a:rPr>
              <a:t>Expression d’intérêt du postulant </a:t>
            </a:r>
          </a:p>
        </p:txBody>
      </p:sp>
      <p:sp>
        <p:nvSpPr>
          <p:cNvPr id="10" name="Espace réservé du contenu 2">
            <a:extLst>
              <a:ext uri="{FF2B5EF4-FFF2-40B4-BE49-F238E27FC236}">
                <a16:creationId xmlns:a16="http://schemas.microsoft.com/office/drawing/2014/main" id="{E3D93E95-39D8-4B3C-B90C-EB5512B803BB}"/>
              </a:ext>
            </a:extLst>
          </p:cNvPr>
          <p:cNvSpPr>
            <a:spLocks noGrp="1"/>
          </p:cNvSpPr>
          <p:nvPr>
            <p:ph idx="1"/>
          </p:nvPr>
        </p:nvSpPr>
        <p:spPr>
          <a:xfrm>
            <a:off x="203823" y="1533604"/>
            <a:ext cx="11398897" cy="4872883"/>
          </a:xfrm>
        </p:spPr>
        <p:txBody>
          <a:bodyPr>
            <a:noAutofit/>
          </a:bodyPr>
          <a:lstStyle/>
          <a:p>
            <a:pPr marL="0" indent="0" algn="just">
              <a:lnSpc>
                <a:spcPct val="100000"/>
              </a:lnSpc>
              <a:spcAft>
                <a:spcPts val="180"/>
              </a:spcAft>
              <a:buNone/>
            </a:pPr>
            <a:r>
              <a:rPr lang="fr-FR" sz="2000" cap="none" dirty="0">
                <a:latin typeface="Helvetica" panose="020B0604020202020204" pitchFamily="34" charset="0"/>
                <a:ea typeface="Baskerville" charset="0"/>
                <a:cs typeface="Helvetica" panose="020B0604020202020204" pitchFamily="34" charset="0"/>
              </a:rPr>
              <a:t>Tout postulant doit soumettre à l’ANAC-Niger le formulaire préalable à l’audit de certification de l’aérodrome dument rempli (</a:t>
            </a:r>
            <a:r>
              <a:rPr lang="fr-FR" sz="2000" b="1" cap="none" dirty="0">
                <a:latin typeface="Helvetica" panose="020B0604020202020204" pitchFamily="34" charset="0"/>
                <a:ea typeface="Baskerville" charset="0"/>
                <a:cs typeface="Helvetica" panose="020B0604020202020204" pitchFamily="34" charset="0"/>
                <a:hlinkClick r:id="rId4" action="ppaction://hlinkfile"/>
              </a:rPr>
              <a:t>voir en annexe 3</a:t>
            </a:r>
            <a:r>
              <a:rPr lang="fr-FR" sz="2000" cap="none" dirty="0">
                <a:latin typeface="Helvetica" panose="020B0604020202020204" pitchFamily="34" charset="0"/>
                <a:ea typeface="Baskerville" charset="0"/>
                <a:cs typeface="Helvetica" panose="020B0604020202020204" pitchFamily="34" charset="0"/>
              </a:rPr>
              <a:t>).</a:t>
            </a:r>
          </a:p>
          <a:p>
            <a:pPr marL="0" indent="0" algn="just">
              <a:lnSpc>
                <a:spcPct val="100000"/>
              </a:lnSpc>
              <a:spcAft>
                <a:spcPts val="180"/>
              </a:spcAft>
              <a:buNone/>
            </a:pPr>
            <a:r>
              <a:rPr lang="fr-FR" sz="2000" cap="none" dirty="0">
                <a:latin typeface="Helvetica" panose="020B0604020202020204" pitchFamily="34" charset="0"/>
                <a:ea typeface="Baskerville" charset="0"/>
                <a:cs typeface="Helvetica" panose="020B0604020202020204" pitchFamily="34" charset="0"/>
              </a:rPr>
              <a:t>L’ ANAC-Niger procède </a:t>
            </a:r>
            <a:r>
              <a:rPr lang="fr-FR" sz="2000" dirty="0">
                <a:latin typeface="Helvetica" panose="020B0604020202020204" pitchFamily="34" charset="0"/>
                <a:ea typeface="Baskerville" charset="0"/>
                <a:cs typeface="Helvetica" panose="020B0604020202020204" pitchFamily="34" charset="0"/>
              </a:rPr>
              <a:t>suite</a:t>
            </a:r>
            <a:r>
              <a:rPr lang="fr-FR" sz="2000" dirty="0">
                <a:solidFill>
                  <a:schemeClr val="tx1"/>
                </a:solidFill>
                <a:latin typeface="Helvetica" panose="020B0604020202020204" pitchFamily="34" charset="0"/>
                <a:ea typeface="Baskerville" charset="0"/>
                <a:cs typeface="Helvetica" panose="020B0604020202020204" pitchFamily="34" charset="0"/>
              </a:rPr>
              <a:t> à </a:t>
            </a:r>
            <a:r>
              <a:rPr lang="fr-FR" sz="2000" dirty="0">
                <a:latin typeface="Helvetica" panose="020B0604020202020204" pitchFamily="34" charset="0"/>
                <a:ea typeface="Baskerville" charset="0"/>
                <a:cs typeface="Helvetica" panose="020B0604020202020204" pitchFamily="34" charset="0"/>
              </a:rPr>
              <a:t>cette </a:t>
            </a:r>
            <a:r>
              <a:rPr lang="fr-FR" sz="2000" cap="none" dirty="0">
                <a:latin typeface="Helvetica" panose="020B0604020202020204" pitchFamily="34" charset="0"/>
                <a:ea typeface="Baskerville" charset="0"/>
                <a:cs typeface="Helvetica" panose="020B0604020202020204" pitchFamily="34" charset="0"/>
              </a:rPr>
              <a:t>expression à l’étude du dossier afin de s’assurer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qu’il comporte les éléments indispensables à l’évaluation de la demande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que le contenu permet l’exploitation de l’aérodrome en toute sécurité.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l’évaluation portant sur l’exploitation de l’aérodrome prend également en compte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la proximité de l’aérodrome par rapport à d’autres aérodromes et sites d’atterrissage, y compris les aérodromes militaires ;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les obstacles et le relief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toute nécessité excessive de restrictions opérationnelles ;</a:t>
            </a:r>
          </a:p>
          <a:p>
            <a:pPr lvl="1" algn="just">
              <a:lnSpc>
                <a:spcPct val="100000"/>
              </a:lnSpc>
              <a:spcAft>
                <a:spcPts val="180"/>
              </a:spcAft>
              <a:buFont typeface="Arial" charset="0"/>
              <a:buChar char="•"/>
            </a:pPr>
            <a:r>
              <a:rPr lang="fr-FR" sz="2000" cap="none" dirty="0">
                <a:latin typeface="Helvetica" panose="020B0604020202020204" pitchFamily="34" charset="0"/>
                <a:ea typeface="Baskerville" charset="0"/>
                <a:cs typeface="Helvetica" panose="020B0604020202020204" pitchFamily="34" charset="0"/>
              </a:rPr>
              <a:t>l’existence de restrictions ou d’espace aérien contrôlé ainsi que l’existence de procédures aux instruments.</a:t>
            </a:r>
          </a:p>
        </p:txBody>
      </p:sp>
    </p:spTree>
    <p:extLst>
      <p:ext uri="{BB962C8B-B14F-4D97-AF65-F5344CB8AC3E}">
        <p14:creationId xmlns:p14="http://schemas.microsoft.com/office/powerpoint/2010/main" val="1042649042"/>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8481</TotalTime>
  <Words>2540</Words>
  <Application>Microsoft Office PowerPoint</Application>
  <PresentationFormat>Grand écran</PresentationFormat>
  <Paragraphs>194</Paragraphs>
  <Slides>25</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25</vt:i4>
      </vt:variant>
    </vt:vector>
  </HeadingPairs>
  <TitlesOfParts>
    <vt:vector size="32" baseType="lpstr">
      <vt:lpstr>Arial</vt:lpstr>
      <vt:lpstr>Baskerville</vt:lpstr>
      <vt:lpstr>Calibri</vt:lpstr>
      <vt:lpstr>Calibri Light</vt:lpstr>
      <vt:lpstr>Helvetica</vt:lpstr>
      <vt:lpstr>Wingdings</vt:lpstr>
      <vt:lpstr>1_Thème Office</vt:lpstr>
      <vt:lpstr>Présentation PowerPoint</vt:lpstr>
      <vt:lpstr>PLAN</vt:lpstr>
      <vt:lpstr>POINT 1: RAPPEL DES EXIGENCES RÉGLEMENTAIRES LIEES A LA CERTIFICATION DES AERODROMES  </vt:lpstr>
      <vt:lpstr>POINT 1: RAPPEL DES EXIGENCES RÉGLEMENTAIRES LIEES A LA CERTIFICATION DES AERODROMES (suite)</vt:lpstr>
      <vt:lpstr>POINT 1: RAPPEL DES EXIGENCES RÉGLEMENTAIRES LIEES A LA CERTIFICATION DES AERODROMES (suite)</vt:lpstr>
      <vt:lpstr>POINT 2: HISTORISTIQUE DE LA CERTIFICATION DE L’AIDH ET DEFI</vt:lpstr>
      <vt:lpstr>POINT 2: HISTORISTIQUE DE LA CERTIFICATION DE L’AIDH ET DEFI (Suite)</vt:lpstr>
      <vt:lpstr>Point 3: PROCESSUS DE LA CERTIFICATION </vt:lpstr>
      <vt:lpstr>Expression d’intérêt du postulant </vt:lpstr>
      <vt:lpstr>Expression d’intérêt du postulant (suite)</vt:lpstr>
      <vt:lpstr>II.  Demande formelle de certificat </vt:lpstr>
      <vt:lpstr>III.    Evaluation de la demande de certificat</vt:lpstr>
      <vt:lpstr>III.    Evaluation de la demande de certificat (suite)</vt:lpstr>
      <vt:lpstr>III.    Evaluation de la demande de certificat (suite)</vt:lpstr>
      <vt:lpstr>III.    Evaluation de la demande de certificat (suite)</vt:lpstr>
      <vt:lpstr>III.    Evaluation de la demande de certificat</vt:lpstr>
      <vt:lpstr>III.    Evaluation de la demande de certificat (suite)</vt:lpstr>
      <vt:lpstr>IV.    Délivrance du certificat  d’aérodrome </vt:lpstr>
      <vt:lpstr>IV.    Délivrance du certificat  d’aérodrome (suite) </vt:lpstr>
      <vt:lpstr>IV.    Délivrance du certificat  d’aérodrome (suite)</vt:lpstr>
      <vt:lpstr>IV.   Délivrance du certificat  d’aérodrome (suite) </vt:lpstr>
      <vt:lpstr>IV.   Délivrance du certificat  d’aérodrome (suite) </vt:lpstr>
      <vt:lpstr>V.    Publication dans l’AIP du statut de l’aérodrome </vt:lpstr>
      <vt:lpstr>V.  Publication dans l’AIP du statut de l’aérodrome (suite)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Chef SNSA</cp:lastModifiedBy>
  <cp:revision>425</cp:revision>
  <dcterms:created xsi:type="dcterms:W3CDTF">2015-11-10T18:07:57Z</dcterms:created>
  <dcterms:modified xsi:type="dcterms:W3CDTF">2020-06-03T14:33:52Z</dcterms:modified>
</cp:coreProperties>
</file>